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1357298"/>
            <a:ext cx="8501122" cy="514353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 smtClean="0"/>
              <a:t>Элементарный уровень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(A1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 err="1" smtClean="0"/>
              <a:t>Предпороговый</a:t>
            </a:r>
            <a:r>
              <a:rPr lang="ru-RU" sz="2400" dirty="0" smtClean="0"/>
              <a:t> (базовый) уровень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(A2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 smtClean="0"/>
              <a:t>Пороговый уровень (первый сертификационный)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B1)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 err="1" smtClean="0"/>
              <a:t>Постпороговый</a:t>
            </a:r>
            <a:r>
              <a:rPr lang="ru-RU" sz="2400" dirty="0" smtClean="0"/>
              <a:t> уровень (второй сертификационный)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B2)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Уровень </a:t>
            </a:r>
            <a:r>
              <a:rPr lang="ru-RU" sz="2400" dirty="0" smtClean="0"/>
              <a:t>компетентного владения (третий сертификационный)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(С1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 smtClean="0"/>
              <a:t>Уровень носителя языка (четвёртый сертификационный)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(С2)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57200"/>
            <a:ext cx="8191528" cy="75722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Cambria" pitchFamily="18" charset="0"/>
                <a:cs typeface="Calibri" pitchFamily="34" charset="0"/>
              </a:rPr>
              <a:t>Уровни  РКИ</a:t>
            </a:r>
            <a:endParaRPr lang="ru-RU" sz="360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1000108"/>
            <a:ext cx="8572560" cy="564360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Нулевой уровень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А1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: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ru-RU" sz="2000" dirty="0" smtClean="0"/>
              <a:t>100-120 часов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А1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 A2: </a:t>
            </a:r>
            <a:r>
              <a:rPr lang="en-US" sz="2000" dirty="0" smtClean="0">
                <a:sym typeface="Wingdings" pitchFamily="2" charset="2"/>
              </a:rPr>
              <a:t>+ </a:t>
            </a:r>
            <a:r>
              <a:rPr lang="ru-RU" sz="2000" dirty="0" smtClean="0"/>
              <a:t>180-200 </a:t>
            </a:r>
            <a:r>
              <a:rPr lang="ru-RU" sz="2000" dirty="0" smtClean="0"/>
              <a:t>часов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A2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 B1: </a:t>
            </a:r>
            <a:r>
              <a:rPr lang="ru-RU" sz="2000" dirty="0" smtClean="0">
                <a:sym typeface="Wingdings" pitchFamily="2" charset="2"/>
              </a:rPr>
              <a:t>+ </a:t>
            </a:r>
            <a:r>
              <a:rPr lang="ru-RU" sz="2000" dirty="0" smtClean="0"/>
              <a:t>160-180 </a:t>
            </a:r>
            <a:r>
              <a:rPr lang="ru-RU" sz="2000" dirty="0" smtClean="0"/>
              <a:t>часов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B1  B2: </a:t>
            </a:r>
            <a:r>
              <a:rPr lang="ru-RU" sz="2000" dirty="0" smtClean="0">
                <a:sym typeface="Wingdings" pitchFamily="2" charset="2"/>
              </a:rPr>
              <a:t>от </a:t>
            </a:r>
            <a:r>
              <a:rPr lang="ru-RU" sz="2000" dirty="0" smtClean="0"/>
              <a:t>380 </a:t>
            </a:r>
            <a:r>
              <a:rPr lang="ru-RU" sz="2000" dirty="0" smtClean="0"/>
              <a:t>до 720 </a:t>
            </a:r>
            <a:r>
              <a:rPr lang="ru-RU" sz="2000" dirty="0" smtClean="0"/>
              <a:t>часов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B2  C1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: </a:t>
            </a:r>
            <a:r>
              <a:rPr lang="ru-RU" sz="2000" dirty="0" smtClean="0">
                <a:sym typeface="Wingdings" pitchFamily="2" charset="2"/>
              </a:rPr>
              <a:t>+ 280 часов</a:t>
            </a:r>
            <a:endParaRPr lang="en-US" sz="20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C1  C2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sym typeface="Wingdings" pitchFamily="2" charset="2"/>
              </a:rPr>
              <a:t>: </a:t>
            </a:r>
            <a:r>
              <a:rPr lang="ru-RU" sz="2000" dirty="0" smtClean="0">
                <a:sym typeface="Wingdings" pitchFamily="2" charset="2"/>
              </a:rPr>
              <a:t>+ 180 часов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(Информация </a:t>
            </a:r>
            <a:r>
              <a:rPr lang="ru-RU" sz="2000" dirty="0" smtClean="0"/>
              <a:t>взята из предисловий к стандартам, программам, требованиям и тестовым практикумам, предназначенных </a:t>
            </a:r>
            <a:r>
              <a:rPr lang="ru-RU" sz="2000" dirty="0" smtClean="0"/>
              <a:t>для подготовки </a:t>
            </a:r>
            <a:r>
              <a:rPr lang="ru-RU" sz="2000" dirty="0" smtClean="0"/>
              <a:t>к сертификационным экзаменам ТРКИ соответствующих </a:t>
            </a:r>
            <a:r>
              <a:rPr lang="ru-RU" sz="2000" dirty="0" smtClean="0"/>
              <a:t>уровней)</a:t>
            </a:r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91528" cy="714380"/>
          </a:xfrm>
        </p:spPr>
        <p:txBody>
          <a:bodyPr>
            <a:normAutofit/>
          </a:bodyPr>
          <a:lstStyle/>
          <a:p>
            <a:pPr algn="ctr"/>
            <a:r>
              <a:rPr lang="ru-RU" sz="3600" spc="40" dirty="0" smtClean="0">
                <a:latin typeface="Cambria" pitchFamily="18" charset="0"/>
                <a:cs typeface="Calibri" pitchFamily="34" charset="0"/>
              </a:rPr>
              <a:t>Количество часов</a:t>
            </a:r>
            <a:endParaRPr lang="ru-RU" sz="3600" spc="4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1000108"/>
            <a:ext cx="8572560" cy="564360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endParaRPr lang="ru-RU" sz="36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3600" dirty="0" smtClean="0"/>
              <a:t> Лексико-грамматический тест</a:t>
            </a:r>
          </a:p>
          <a:p>
            <a:pPr algn="ctr">
              <a:buFont typeface="Wingdings" pitchFamily="2" charset="2"/>
              <a:buChar char="Ø"/>
            </a:pPr>
            <a:r>
              <a:rPr lang="ru-RU" sz="3600" dirty="0" smtClean="0"/>
              <a:t> Письменное задание</a:t>
            </a:r>
          </a:p>
          <a:p>
            <a:pPr algn="ctr">
              <a:buFont typeface="Wingdings" pitchFamily="2" charset="2"/>
              <a:buChar char="Ø"/>
            </a:pPr>
            <a:r>
              <a:rPr lang="ru-RU" sz="3600" dirty="0" smtClean="0"/>
              <a:t> Беседа</a:t>
            </a:r>
          </a:p>
          <a:p>
            <a:pPr algn="ctr"/>
            <a:endParaRPr lang="ru-RU" sz="3600" dirty="0" smtClean="0"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91528" cy="1000132"/>
          </a:xfrm>
        </p:spPr>
        <p:txBody>
          <a:bodyPr>
            <a:normAutofit/>
          </a:bodyPr>
          <a:lstStyle/>
          <a:p>
            <a:pPr algn="ctr"/>
            <a:r>
              <a:rPr lang="ru-RU" sz="3600" spc="40" dirty="0" smtClean="0">
                <a:latin typeface="Cambria" pitchFamily="18" charset="0"/>
                <a:cs typeface="Calibri" pitchFamily="34" charset="0"/>
              </a:rPr>
              <a:t>Как определить уровень студента?</a:t>
            </a:r>
            <a:endParaRPr lang="ru-RU" sz="3600" spc="4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1000108"/>
            <a:ext cx="8572560" cy="56436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При </a:t>
            </a:r>
            <a:r>
              <a:rPr lang="ru-RU" sz="2000" dirty="0" err="1" smtClean="0"/>
              <a:t>коммуникативно</a:t>
            </a:r>
            <a:r>
              <a:rPr lang="ru-RU" sz="2000" dirty="0" smtClean="0"/>
              <a:t> ориентированном обучении контроль обычно выполняет две базовые </a:t>
            </a:r>
            <a:r>
              <a:rPr lang="ru-RU" sz="2000" dirty="0" smtClean="0"/>
              <a:t>функции: </a:t>
            </a:r>
            <a:r>
              <a:rPr lang="ru-RU" sz="2000" dirty="0" smtClean="0"/>
              <a:t>контролирующую и обучающую. </a:t>
            </a: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Осуществляя </a:t>
            </a:r>
            <a:r>
              <a:rPr lang="ru-RU" sz="2000" dirty="0" smtClean="0"/>
              <a:t>собственно контроль, преподаватель выявляет пробелы в усвоении учащимися учебного материала или факта </a:t>
            </a:r>
            <a:r>
              <a:rPr lang="ru-RU" sz="2000" dirty="0" err="1" smtClean="0"/>
              <a:t>несформированности</a:t>
            </a:r>
            <a:r>
              <a:rPr lang="ru-RU" sz="2000" dirty="0" smtClean="0"/>
              <a:t> тех или иных умений, затем проводит работу по устранению этих недостатков посредством варьирования стратегии обучения. </a:t>
            </a: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Не </a:t>
            </a:r>
            <a:r>
              <a:rPr lang="ru-RU" sz="2000" dirty="0" smtClean="0"/>
              <a:t>менее важной является и обучающая функция контроля, которая выражается в формировании у учащихся механизмов самоконтроля и самооценки как факторов, направляющих и стимулирующих их учебно-познавательную и коммуникативную деятельность.</a:t>
            </a:r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91528" cy="714380"/>
          </a:xfrm>
        </p:spPr>
        <p:txBody>
          <a:bodyPr>
            <a:normAutofit/>
          </a:bodyPr>
          <a:lstStyle/>
          <a:p>
            <a:pPr algn="ctr"/>
            <a:r>
              <a:rPr lang="ru-RU" sz="3600" spc="40" dirty="0" smtClean="0">
                <a:latin typeface="Cambria" pitchFamily="18" charset="0"/>
                <a:cs typeface="Calibri" pitchFamily="34" charset="0"/>
              </a:rPr>
              <a:t>Контроль в РКИ</a:t>
            </a:r>
            <a:endParaRPr lang="ru-RU" sz="3600" spc="4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1000108"/>
            <a:ext cx="8572560" cy="564360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endParaRPr lang="ru-RU" sz="2000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3200" dirty="0" smtClean="0"/>
              <a:t>Текущий (оперативный)</a:t>
            </a:r>
          </a:p>
          <a:p>
            <a:pPr algn="ctr">
              <a:buFont typeface="Wingdings" pitchFamily="2" charset="2"/>
              <a:buChar char="ü"/>
            </a:pPr>
            <a:r>
              <a:rPr lang="ru-RU" sz="3200" dirty="0" smtClean="0"/>
              <a:t> Промежуточный</a:t>
            </a:r>
          </a:p>
          <a:p>
            <a:pPr algn="ctr">
              <a:buFont typeface="Wingdings" pitchFamily="2" charset="2"/>
              <a:buChar char="ü"/>
            </a:pPr>
            <a:r>
              <a:rPr lang="ru-RU" sz="3200" dirty="0" smtClean="0"/>
              <a:t> Итоговый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91528" cy="714380"/>
          </a:xfrm>
        </p:spPr>
        <p:txBody>
          <a:bodyPr>
            <a:normAutofit/>
          </a:bodyPr>
          <a:lstStyle/>
          <a:p>
            <a:pPr algn="ctr"/>
            <a:r>
              <a:rPr lang="ru-RU" sz="3600" spc="40" dirty="0" smtClean="0">
                <a:latin typeface="Cambria" pitchFamily="18" charset="0"/>
                <a:cs typeface="Calibri" pitchFamily="34" charset="0"/>
              </a:rPr>
              <a:t>Типы контроля:</a:t>
            </a:r>
            <a:endParaRPr lang="ru-RU" sz="3600" spc="4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1000108"/>
            <a:ext cx="8572560" cy="56436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 темп </a:t>
            </a:r>
            <a:r>
              <a:rPr lang="ru-RU" sz="2000" dirty="0" smtClean="0"/>
              <a:t>речи, количество высказываний в единицу </a:t>
            </a:r>
            <a:r>
              <a:rPr lang="ru-RU" sz="2000" dirty="0" smtClean="0"/>
              <a:t>времени</a:t>
            </a: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время реакции при спонтанном </a:t>
            </a:r>
            <a:r>
              <a:rPr lang="ru-RU" sz="2000" dirty="0" smtClean="0"/>
              <a:t>общении</a:t>
            </a: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степень комбинирования языкового и речевого </a:t>
            </a:r>
            <a:r>
              <a:rPr lang="ru-RU" sz="2000" dirty="0" smtClean="0"/>
              <a:t>материала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употребление </a:t>
            </a:r>
            <a:r>
              <a:rPr lang="ru-RU" sz="2000" dirty="0" smtClean="0"/>
              <a:t>готовых форм, коммуникативных блоков, идиом и т. п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степень сложности </a:t>
            </a:r>
            <a:r>
              <a:rPr lang="ru-RU" sz="2000" dirty="0" smtClean="0"/>
              <a:t>синтаксиса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развернутость ответа, </a:t>
            </a:r>
            <a:r>
              <a:rPr lang="ru-RU" sz="2000" dirty="0" smtClean="0"/>
              <a:t>сообщения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нестандартность высказывания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количество </a:t>
            </a:r>
            <a:r>
              <a:rPr lang="ru-RU" sz="2000" dirty="0" smtClean="0"/>
              <a:t>ошибок на единицу высказывания</a:t>
            </a:r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91528" cy="714380"/>
          </a:xfrm>
        </p:spPr>
        <p:txBody>
          <a:bodyPr>
            <a:normAutofit/>
          </a:bodyPr>
          <a:lstStyle/>
          <a:p>
            <a:pPr algn="ctr"/>
            <a:r>
              <a:rPr lang="ru-RU" sz="3600" spc="40" dirty="0" smtClean="0">
                <a:latin typeface="Cambria" pitchFamily="18" charset="0"/>
                <a:cs typeface="Calibri" pitchFamily="34" charset="0"/>
              </a:rPr>
              <a:t>Контроль речевых умений</a:t>
            </a:r>
            <a:endParaRPr lang="ru-RU" sz="3600" spc="4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1285860"/>
            <a:ext cx="8572560" cy="53578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перекрестный выбор;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альтернативный выбор;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упорядочение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завершение (окончание);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замена (подстановка).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трансформация;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ответ на вопрос;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внутриязыковое перефразирование</a:t>
            </a:r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9152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spc="40" dirty="0" smtClean="0">
                <a:latin typeface="Cambria" pitchFamily="18" charset="0"/>
                <a:cs typeface="Calibri" pitchFamily="34" charset="0"/>
              </a:rPr>
              <a:t>Типы заданий для тестов и контрольных работ:</a:t>
            </a:r>
            <a:endParaRPr lang="ru-RU" sz="3600" spc="4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1000108"/>
            <a:ext cx="8572560" cy="56436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 Уметь </a:t>
            </a:r>
            <a:r>
              <a:rPr lang="ru-RU" sz="2000" dirty="0" smtClean="0"/>
              <a:t>читать и понимать простые </a:t>
            </a:r>
            <a:r>
              <a:rPr lang="ru-RU" sz="2000" dirty="0" smtClean="0"/>
              <a:t>предложения (например, объявления, вывески, плакаты, </a:t>
            </a:r>
            <a:r>
              <a:rPr lang="ru-RU" sz="2000" dirty="0" smtClean="0"/>
              <a:t>понимать основную и дополнительную информацию небольшого адаптированного </a:t>
            </a:r>
            <a:r>
              <a:rPr lang="ru-RU" sz="2000" dirty="0" smtClean="0"/>
              <a:t>текста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Уметь </a:t>
            </a:r>
            <a:r>
              <a:rPr lang="ru-RU" sz="2000" dirty="0" smtClean="0"/>
              <a:t>написать текст о себе, друзьях, семье, рабочем дне, своем свободном времени (не менее </a:t>
            </a:r>
            <a:r>
              <a:rPr lang="ru-RU" sz="2000" dirty="0" smtClean="0"/>
              <a:t>7 предложений)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Уметь </a:t>
            </a:r>
            <a:r>
              <a:rPr lang="ru-RU" sz="2000" dirty="0" smtClean="0"/>
              <a:t>понимать основную информацию (тему, основное содержание и коммуникативные намерения) коротких диалогов и монологов в ситуациях повседневного </a:t>
            </a:r>
            <a:r>
              <a:rPr lang="ru-RU" sz="2000" dirty="0" smtClean="0"/>
              <a:t>общения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Уметь </a:t>
            </a:r>
            <a:r>
              <a:rPr lang="ru-RU" sz="2000" dirty="0" smtClean="0"/>
              <a:t>участвовать в диалогах в ситуации повседневного бытового общения, уметь поддерживать беседу, в частности, о себе, друзьях, семье, рабочем дне, свободном </a:t>
            </a:r>
            <a:r>
              <a:rPr lang="ru-RU" sz="2000" dirty="0" smtClean="0"/>
              <a:t>времени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Лексический минимум -  до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780 единиц.</a:t>
            </a:r>
          </a:p>
          <a:p>
            <a:pPr lvl="1"/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91528" cy="714380"/>
          </a:xfrm>
        </p:spPr>
        <p:txBody>
          <a:bodyPr>
            <a:normAutofit/>
          </a:bodyPr>
          <a:lstStyle/>
          <a:p>
            <a:pPr algn="ctr"/>
            <a:r>
              <a:rPr lang="ru-RU" sz="3600" spc="40" dirty="0" smtClean="0">
                <a:latin typeface="Cambria" pitchFamily="18" charset="0"/>
                <a:cs typeface="Calibri" pitchFamily="34" charset="0"/>
              </a:rPr>
              <a:t>Требования к уровню А1</a:t>
            </a:r>
            <a:endParaRPr lang="ru-RU" sz="3600" spc="4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1000108"/>
            <a:ext cx="8715436" cy="564360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Уметь прочитать короткие </a:t>
            </a:r>
            <a:r>
              <a:rPr lang="ru-RU" sz="2000" dirty="0" smtClean="0"/>
              <a:t>тексты (</a:t>
            </a:r>
            <a:r>
              <a:rPr lang="ru-RU" sz="2000" dirty="0" smtClean="0"/>
              <a:t>журналы, газеты, вывески, надписи, указатели, объявления), понимать основную и дополнительную информацию адаптированных текстов страноведческого, информационного и социально-бытового </a:t>
            </a:r>
            <a:r>
              <a:rPr lang="ru-RU" sz="2000" dirty="0" smtClean="0"/>
              <a:t>характера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Уметь </a:t>
            </a:r>
            <a:r>
              <a:rPr lang="ru-RU" sz="2000" dirty="0" smtClean="0"/>
              <a:t>написать короткое письмо, записку, поздравление и другое, изложить основное содержание текста-источника (не менее 15 фраз по предложенным вопросам</a:t>
            </a:r>
            <a:r>
              <a:rPr lang="ru-RU" sz="2000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Понимать </a:t>
            </a:r>
            <a:r>
              <a:rPr lang="ru-RU" sz="2000" dirty="0" smtClean="0"/>
              <a:t>основную информацию (в частности, тему, указание места, времени, причины), представленную в отдельных диалогах и монологах социально-бытового и социально-культурного </a:t>
            </a:r>
            <a:r>
              <a:rPr lang="ru-RU" sz="2000" dirty="0" smtClean="0"/>
              <a:t>характера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Уметь </a:t>
            </a:r>
            <a:r>
              <a:rPr lang="ru-RU" sz="2000" dirty="0" smtClean="0"/>
              <a:t>инициировать диалог в бытовых ситуациях, поддерживать беседу, в частности, о себе, друзьях, семье, учебе, работе, изучении иностранного языка, рабочем дне, свободном времени, родном городе, здоровье, погоде, а также построить собственное высказывание на основе </a:t>
            </a:r>
            <a:r>
              <a:rPr lang="ru-RU" sz="2000" dirty="0" smtClean="0"/>
              <a:t>прочитанного текста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Объем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лексического минимума должен составлять до 1300 единиц.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91528" cy="714380"/>
          </a:xfrm>
        </p:spPr>
        <p:txBody>
          <a:bodyPr>
            <a:normAutofit/>
          </a:bodyPr>
          <a:lstStyle/>
          <a:p>
            <a:pPr algn="ctr"/>
            <a:r>
              <a:rPr lang="ru-RU" sz="3600" spc="40" dirty="0" smtClean="0">
                <a:latin typeface="Cambria" pitchFamily="18" charset="0"/>
                <a:cs typeface="Calibri" pitchFamily="34" charset="0"/>
              </a:rPr>
              <a:t>Требования к уровню А2</a:t>
            </a:r>
            <a:endParaRPr lang="ru-RU" sz="3600" spc="4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928670"/>
            <a:ext cx="8858280" cy="592933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Уметь </a:t>
            </a:r>
            <a:r>
              <a:rPr lang="ru-RU" sz="2000" dirty="0" smtClean="0"/>
              <a:t>читать небольшие тексты из газет, журналов и книг, понимать общее содержание прочитанного, а также отдельные детали, выводы и оценки автора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Уметь писать текст не менее чем из 20 предложений в рамках ситуативно-тематического минимума, уметь письменно передать основное содержание прочитанного или прослушанного текста информационно-публицистического, социально-культурного или социально-бытового </a:t>
            </a:r>
            <a:r>
              <a:rPr lang="ru-RU" sz="2000" dirty="0" smtClean="0"/>
              <a:t>характера.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Понимать </a:t>
            </a:r>
            <a:r>
              <a:rPr lang="ru-RU" sz="2000" dirty="0" smtClean="0"/>
              <a:t>диалоги в письменной и устной речи, уметь извлекать фактическую информацию (тема, время, характеристика объектов, цели, причины) и выражать свое отношение к высказываниям и поступкам говорящих, понимать зафиксированные на </a:t>
            </a:r>
            <a:r>
              <a:rPr lang="ru-RU" sz="2000" dirty="0" err="1" smtClean="0"/>
              <a:t>аудионосителях</a:t>
            </a:r>
            <a:r>
              <a:rPr lang="ru-RU" sz="2000" dirty="0" smtClean="0"/>
              <a:t> объявления, новости, информацию социально-культурного </a:t>
            </a:r>
            <a:r>
              <a:rPr lang="ru-RU" sz="2000" dirty="0" smtClean="0"/>
              <a:t>характера.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Уметь </a:t>
            </a:r>
            <a:r>
              <a:rPr lang="ru-RU" sz="2000" dirty="0" smtClean="0"/>
              <a:t>участвовать в диалогах в широком круге ситуаций повседневного общения, уметь начинать, поддерживать и завершать диалог, вести беседу на различные темы (в частности, о себе, работе, профессии, интересах, стране, городе, вопросах культуры), формулировать собственное высказывание на базе прочитанного текста социально-культурного </a:t>
            </a:r>
            <a:r>
              <a:rPr lang="ru-RU" sz="2000" dirty="0" smtClean="0"/>
              <a:t>характера.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Объем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лексического минимума должен составлять до 2300 единиц.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91528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spc="40" dirty="0" smtClean="0">
                <a:latin typeface="Cambria" pitchFamily="18" charset="0"/>
                <a:cs typeface="Calibri" pitchFamily="34" charset="0"/>
              </a:rPr>
              <a:t>Требования к уровню В1</a:t>
            </a:r>
            <a:endParaRPr lang="ru-RU" sz="3600" spc="4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1000108"/>
            <a:ext cx="8858280" cy="585789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Уметь </a:t>
            </a:r>
            <a:r>
              <a:rPr lang="ru-RU" sz="2000" dirty="0" smtClean="0"/>
              <a:t>читать различные публицистические и художественные тексты описательного и повествовательного типа с элементами рассуждения, а также смешанные типы текстов с выраженной авторской </a:t>
            </a:r>
            <a:r>
              <a:rPr lang="ru-RU" sz="2000" dirty="0" smtClean="0"/>
              <a:t>оценкой.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Уметь </a:t>
            </a:r>
            <a:r>
              <a:rPr lang="ru-RU" sz="2000" dirty="0" smtClean="0"/>
              <a:t>писать планы, тезисы, конспекты на основе услышанного и прочитанного, писать собственные письменные тексты информативного характера в форме личного или официального делового письма, а также тексты делового характера, включая заявления, запросы, объяснительные </a:t>
            </a:r>
            <a:r>
              <a:rPr lang="ru-RU" sz="2000" dirty="0" smtClean="0"/>
              <a:t>записки.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Понимать </a:t>
            </a:r>
            <a:r>
              <a:rPr lang="ru-RU" sz="2000" dirty="0" smtClean="0"/>
              <a:t>диалоги и коммуникативные намерения говорящих, радионовости, рекламные объявления, диалоги из художественных фильмов и телевизионных </a:t>
            </a:r>
            <a:r>
              <a:rPr lang="ru-RU" sz="2000" dirty="0" smtClean="0"/>
              <a:t>передач.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Уметь </a:t>
            </a:r>
            <a:r>
              <a:rPr lang="ru-RU" sz="2000" dirty="0" smtClean="0"/>
              <a:t>поддерживать диалог, реализуя предложенную тактику речевого общения: выступить инициатором диалога-расспроса, рассказать об увиденном, выразить собственное мнение и дать оценку увиденному, анализировать проблему в ситуации свободной беседы</a:t>
            </a:r>
            <a:r>
              <a:rPr lang="ru-RU" sz="2000" dirty="0" smtClean="0"/>
              <a:t>.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Объем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лексического минимума должен составлять до 10 000 единиц, в том числе, в активной части словаря - до 6000 единиц.</a:t>
            </a:r>
          </a:p>
          <a:p>
            <a:pPr lvl="1"/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91528" cy="714380"/>
          </a:xfrm>
        </p:spPr>
        <p:txBody>
          <a:bodyPr>
            <a:normAutofit/>
          </a:bodyPr>
          <a:lstStyle/>
          <a:p>
            <a:pPr algn="ctr"/>
            <a:r>
              <a:rPr lang="ru-RU" sz="3600" spc="40" dirty="0" smtClean="0">
                <a:latin typeface="Cambria" pitchFamily="18" charset="0"/>
                <a:cs typeface="Calibri" pitchFamily="34" charset="0"/>
              </a:rPr>
              <a:t>Требования к уровню В2</a:t>
            </a:r>
            <a:endParaRPr lang="ru-RU" sz="3600" spc="4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14282" y="857232"/>
            <a:ext cx="8929718" cy="600076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 Понимать </a:t>
            </a:r>
            <a:r>
              <a:rPr lang="ru-RU" sz="2000" dirty="0" smtClean="0"/>
              <a:t>и уметь интерпретировать тексты, относящиеся к социально-культурной (с достаточно высоким уровнем содержания известной информации) и официально-деловой (представленной текстами нормативных правовых актов, официальными сообщениями) сферам общения, а также читать и понимать произведения художественной литературы на русском </a:t>
            </a:r>
            <a:r>
              <a:rPr lang="ru-RU" sz="2000" dirty="0" smtClean="0"/>
              <a:t>языке.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Уметь </a:t>
            </a:r>
            <a:r>
              <a:rPr lang="ru-RU" sz="2000" dirty="0" smtClean="0"/>
              <a:t>писать реферат, формальное и (или) неформальное письмо, сообщение на основе услышанного и прочитанного, демонстрируя способность анализировать и оценивать предложенную информацию, а также уметь написать сочинение, статью или эссе на свободную или предложенную </a:t>
            </a:r>
            <a:r>
              <a:rPr lang="ru-RU" sz="2000" dirty="0" smtClean="0"/>
              <a:t>темы.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Полностью </a:t>
            </a:r>
            <a:r>
              <a:rPr lang="ru-RU" sz="2000" dirty="0" smtClean="0"/>
              <a:t>понимать содержание </a:t>
            </a:r>
            <a:r>
              <a:rPr lang="ru-RU" sz="2000" dirty="0" err="1" smtClean="0"/>
              <a:t>аудиотекста</a:t>
            </a:r>
            <a:r>
              <a:rPr lang="ru-RU" sz="2000" dirty="0" smtClean="0"/>
              <a:t>, демонстрировать способность оценивать услышанное, в том числе, радио- и телепередачи, кинофильмы, записи публичных выступлений, и оценивать отношение говорящего к предмету </a:t>
            </a:r>
            <a:r>
              <a:rPr lang="ru-RU" sz="2000" dirty="0" smtClean="0"/>
              <a:t>речи.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91528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spc="40" dirty="0" smtClean="0">
                <a:latin typeface="Cambria" pitchFamily="18" charset="0"/>
                <a:cs typeface="Calibri" pitchFamily="34" charset="0"/>
              </a:rPr>
              <a:t>Требования к уровню С1</a:t>
            </a:r>
            <a:endParaRPr lang="ru-RU" sz="3600" spc="4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1000108"/>
            <a:ext cx="8572560" cy="56436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 Выступать инициатором диалога-беседы, уметь поддерживать диалог, используя разнообразные языковые средства: строить монолог-рассуждение на морально-этические темы, в ситуации свободной беседы отстаивать и аргументировать собственное мнение.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Уметь продемонстрировать полное знание языковой системы и свободное владение средствами выразительности языка, в том числе стилистическими и эмоционально-экспрессивными, необходимыми для адекватного восприятия и выражения разнообразных коммуникативных намерений.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Объем лексического минимума должен составлять до 12 000 единиц, в том числе в активной части словаря - до 7000 единиц.</a:t>
            </a:r>
            <a:endParaRPr lang="ru-RU" sz="2000" dirty="0" smtClean="0">
              <a:latin typeface="Cambria" pitchFamily="18" charset="0"/>
            </a:endParaRPr>
          </a:p>
          <a:p>
            <a:pPr lvl="1"/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91528" cy="714380"/>
          </a:xfrm>
        </p:spPr>
        <p:txBody>
          <a:bodyPr>
            <a:normAutofit/>
          </a:bodyPr>
          <a:lstStyle/>
          <a:p>
            <a:pPr algn="ctr"/>
            <a:r>
              <a:rPr lang="ru-RU" sz="3600" spc="40" dirty="0" smtClean="0">
                <a:latin typeface="Cambria" pitchFamily="18" charset="0"/>
                <a:cs typeface="Calibri" pitchFamily="34" charset="0"/>
              </a:rPr>
              <a:t>Требования к уровню С1</a:t>
            </a:r>
            <a:endParaRPr lang="ru-RU" sz="3600" spc="4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1000108"/>
            <a:ext cx="8572560" cy="56436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 Понимать </a:t>
            </a:r>
            <a:r>
              <a:rPr lang="ru-RU" sz="2000" dirty="0" smtClean="0"/>
              <a:t>и уметь интерпретировать неадаптированные тексты на любую тематику (включая абстрактно-философские, профессиональной ориентации, публицистические и художественные, а также тексты с </a:t>
            </a:r>
            <a:r>
              <a:rPr lang="ru-RU" sz="2000" dirty="0" err="1" smtClean="0"/>
              <a:t>подтекстовыми</a:t>
            </a:r>
            <a:r>
              <a:rPr lang="ru-RU" sz="2000" dirty="0" smtClean="0"/>
              <a:t> и концептуальными смыслами</a:t>
            </a:r>
            <a:r>
              <a:rPr lang="ru-RU" sz="2000" dirty="0" smtClean="0"/>
              <a:t>).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</a:t>
            </a:r>
            <a:r>
              <a:rPr lang="ru-RU" sz="2000" dirty="0" smtClean="0"/>
              <a:t>Свободно </a:t>
            </a:r>
            <a:r>
              <a:rPr lang="ru-RU" sz="2000" dirty="0" smtClean="0"/>
              <a:t>владеть письменной формой речи, уметь писать развернутые тексты во всем многообразии жанрово-стилистических </a:t>
            </a:r>
            <a:r>
              <a:rPr lang="ru-RU" sz="2000" dirty="0" smtClean="0"/>
              <a:t>характеристик.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Максимально </a:t>
            </a:r>
            <a:r>
              <a:rPr lang="ru-RU" sz="2000" dirty="0" smtClean="0"/>
              <a:t>полно понимать содержание, в частности, радио- и телепередач, кинофильмов, телеспектаклей, пьес, записей публичных выступлений, свободно воспринимая социально-культурные и эмоциональные особенности речи говорящих, интерпретируя фразеологизмы, известные высказывания и скрытые смыслы</a:t>
            </a:r>
            <a:r>
              <a:rPr lang="ru-RU" sz="2000" dirty="0" smtClean="0"/>
              <a:t>.</a:t>
            </a:r>
          </a:p>
          <a:p>
            <a:endParaRPr lang="ru-RU" sz="2000" dirty="0" smtClean="0"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91528" cy="714380"/>
          </a:xfrm>
        </p:spPr>
        <p:txBody>
          <a:bodyPr>
            <a:normAutofit/>
          </a:bodyPr>
          <a:lstStyle/>
          <a:p>
            <a:pPr algn="ctr"/>
            <a:r>
              <a:rPr lang="ru-RU" sz="3600" spc="40" dirty="0" smtClean="0">
                <a:latin typeface="Cambria" pitchFamily="18" charset="0"/>
                <a:cs typeface="Calibri" pitchFamily="34" charset="0"/>
              </a:rPr>
              <a:t>Требования к уровню С2</a:t>
            </a:r>
            <a:endParaRPr lang="ru-RU" sz="3600" spc="4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14282" y="1000108"/>
            <a:ext cx="8929718" cy="57150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200" dirty="0" smtClean="0"/>
              <a:t> </a:t>
            </a:r>
            <a:r>
              <a:rPr lang="ru-RU" sz="2200" dirty="0" smtClean="0"/>
              <a:t>Уметь достигать поставленные цели коммуникации в ситуациях подготовленного и неподготовленного монологического и диалогического общения, в том числе публичного, демонстрируя различные тактики речевого поведения.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 Уметь продемонстрировать полное знание языковой системы и свободное владение средствами выразительности языка во всем многообразии лексико-грамматических, стилистических, синонимических и структурных отношений.</a:t>
            </a:r>
          </a:p>
          <a:p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Объем лексического минимума должен составлять до 20 000 единиц, в том числе в активной части словаря - до 8000 единиц.</a:t>
            </a:r>
          </a:p>
          <a:p>
            <a:pPr lvl="1"/>
            <a:endParaRPr lang="ru-RU" sz="2200" dirty="0" smtClean="0">
              <a:latin typeface="Cambr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91528" cy="714380"/>
          </a:xfrm>
        </p:spPr>
        <p:txBody>
          <a:bodyPr>
            <a:normAutofit/>
          </a:bodyPr>
          <a:lstStyle/>
          <a:p>
            <a:pPr algn="ctr"/>
            <a:r>
              <a:rPr lang="ru-RU" sz="3600" spc="40" dirty="0" smtClean="0">
                <a:latin typeface="Cambria" pitchFamily="18" charset="0"/>
                <a:cs typeface="Calibri" pitchFamily="34" charset="0"/>
              </a:rPr>
              <a:t>Требования к уровню С2</a:t>
            </a:r>
            <a:endParaRPr lang="ru-RU" sz="3600" spc="40" dirty="0">
              <a:latin typeface="Cambria" pitchFamily="18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107</TotalTime>
  <Words>1263</Words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Уровни  РКИ</vt:lpstr>
      <vt:lpstr>Требования к уровню А1</vt:lpstr>
      <vt:lpstr>Требования к уровню А2</vt:lpstr>
      <vt:lpstr>Требования к уровню В1</vt:lpstr>
      <vt:lpstr>Требования к уровню В2</vt:lpstr>
      <vt:lpstr>Требования к уровню С1</vt:lpstr>
      <vt:lpstr>Требования к уровню С1</vt:lpstr>
      <vt:lpstr>Требования к уровню С2</vt:lpstr>
      <vt:lpstr>Требования к уровню С2</vt:lpstr>
      <vt:lpstr>Количество часов</vt:lpstr>
      <vt:lpstr>Как определить уровень студента?</vt:lpstr>
      <vt:lpstr>Контроль в РКИ</vt:lpstr>
      <vt:lpstr>Типы контроля:</vt:lpstr>
      <vt:lpstr>Контроль речевых умений</vt:lpstr>
      <vt:lpstr>Типы заданий для тестов и контрольных работ: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Уровни  РКИ</dc:title>
  <dc:creator>Daria</dc:creator>
  <cp:lastModifiedBy>Malfoy</cp:lastModifiedBy>
  <cp:revision>9</cp:revision>
  <dcterms:created xsi:type="dcterms:W3CDTF">2019-12-21T11:03:16Z</dcterms:created>
  <dcterms:modified xsi:type="dcterms:W3CDTF">2019-12-21T13:53:02Z</dcterms:modified>
</cp:coreProperties>
</file>