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60" r:id="rId2"/>
    <p:sldId id="315" r:id="rId3"/>
    <p:sldId id="261" r:id="rId4"/>
    <p:sldId id="262" r:id="rId5"/>
    <p:sldId id="291" r:id="rId6"/>
    <p:sldId id="292" r:id="rId7"/>
    <p:sldId id="293" r:id="rId8"/>
    <p:sldId id="294" r:id="rId9"/>
    <p:sldId id="295" r:id="rId10"/>
    <p:sldId id="296" r:id="rId11"/>
    <p:sldId id="301" r:id="rId12"/>
    <p:sldId id="297" r:id="rId13"/>
    <p:sldId id="298" r:id="rId14"/>
    <p:sldId id="263" r:id="rId15"/>
    <p:sldId id="266" r:id="rId16"/>
    <p:sldId id="267" r:id="rId17"/>
    <p:sldId id="265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302" r:id="rId34"/>
    <p:sldId id="303" r:id="rId35"/>
    <p:sldId id="304" r:id="rId36"/>
    <p:sldId id="305" r:id="rId37"/>
    <p:sldId id="306" r:id="rId38"/>
    <p:sldId id="307" r:id="rId39"/>
    <p:sldId id="309" r:id="rId40"/>
    <p:sldId id="310" r:id="rId41"/>
    <p:sldId id="283" r:id="rId42"/>
    <p:sldId id="284" r:id="rId43"/>
    <p:sldId id="285" r:id="rId44"/>
    <p:sldId id="287" r:id="rId45"/>
    <p:sldId id="314" r:id="rId46"/>
    <p:sldId id="311" r:id="rId47"/>
    <p:sldId id="312" r:id="rId48"/>
    <p:sldId id="316" r:id="rId49"/>
    <p:sldId id="317" r:id="rId50"/>
    <p:sldId id="318" r:id="rId51"/>
    <p:sldId id="319" r:id="rId5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等线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等线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等线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等线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等线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等线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等线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等线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等线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C5C"/>
    <a:srgbClr val="8A3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>
        <p:scale>
          <a:sx n="71" d="100"/>
          <a:sy n="71" d="100"/>
        </p:scale>
        <p:origin x="204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59F017-B592-42A5-81C8-F6BF7D30DE69}" type="datetimeFigureOut">
              <a:rPr lang="zh-CN" altLang="en-US"/>
              <a:pPr>
                <a:defRPr/>
              </a:pPr>
              <a:t>2019/12/1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615F4C-A3A6-4CF7-86BA-2E293B1952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053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E6CD-B0D5-4460-86A1-B617B0FF530C}" type="datetime1">
              <a:rPr lang="zh-CN" altLang="en-US"/>
              <a:pPr>
                <a:defRPr/>
              </a:pPr>
              <a:t>2019/12/1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6AE35-C926-424F-B570-39192294B5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F968-DDF0-4F83-ADCD-E9F434B7758A}" type="datetime1">
              <a:rPr lang="zh-CN" altLang="en-US"/>
              <a:pPr>
                <a:defRPr/>
              </a:pPr>
              <a:t>2019/12/1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A804-DE7F-41A7-96A4-46CB034802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1F31F-3AAF-4C0A-8880-B0E078D70943}" type="datetime1">
              <a:rPr lang="zh-CN" altLang="en-US"/>
              <a:pPr>
                <a:defRPr/>
              </a:pPr>
              <a:t>2019/12/1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73C6B0-07FB-46FB-8486-CC1A36D2F2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等线 Light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等线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等线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s://kahoot.it/?fbclid=IwAR3CXFH5ezBIYKGO0a5omDCFzwycQVqHJqEyWaX9JUAScqs_-OPq9dZ2wm8&amp;h=AT1SxluwVvPHgZ-IlGSqD6P7czDUrTXyM01Y15DhqweySaZbHXHjNqESl1AlkH4bb-SCSWw9ONmfIhjtsVd_MRkJ2VBFpotmagS-TYgHmeE0H0FcaAPx2P4GygxGMmGwHPVaA6WR93yTstNiQcbFFRfvfPS_qiSCJ1foBfCO_LoU5aQmHdTSEtdfVEUSvnmwQyi3ywlI-HyLNC74dt_dDNUOvTIhGRj24yPyrSKymp8LVmY1GxwJqgReblVddF-uon3wSYD1PV-khXNUvyKXkI60JVAWaT90CG4N_NC8LhYD01I80vg6Ro69SnfPnadM3M2c4buHzC19oh3dO8UUqOVGnJzVT33iRzyDLWElICcyzQvStWGHBv94fuj8QnhswEVNscpzVjL733R-MBXAU8VzlCtAID4H50Ktfbw2JWNsN76tDWs41ABxMoz5Z1PI5cUlDoDUA0HYgtVCmJ8uYcl_6lGKD1mitpdIiss6GW0tqH9pdlQAMdUvxmIG4h4IguLc8--X6KC_D0Y2qv90WB4LFJktp6cDPxnNF11fheVU2wX2EBoEkTmcu8RNIhwIKiV-IKkdxMQdBlyal-Ej5pn-snnbsXLHuZz4dhjL5MbxT53gmoB44Res-cM49Ju7WO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os.x-pdf.ru/20jazykoznanie/393038-1-praktikum-praktikum-igri-urokah-rki-azarina-centr-mezhdunarodnog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408614659976624/?notif_id=1575210007579365&amp;notif_t=group_r2j_approve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086348"/>
            <a:ext cx="10515600" cy="1325563"/>
          </a:xfrm>
        </p:spPr>
        <p:txBody>
          <a:bodyPr/>
          <a:lstStyle/>
          <a:p>
            <a:r>
              <a:rPr lang="ru-RU" sz="4800" b="1" dirty="0" smtClean="0"/>
              <a:t>Игры на уроках РКИ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О чём бы нам поговорить?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Рекомендуемый уровень: А1-А2.</a:t>
            </a:r>
            <a:br>
              <a:rPr lang="ru-RU" dirty="0" smtClean="0"/>
            </a:br>
            <a:r>
              <a:rPr lang="ru-RU" dirty="0" smtClean="0"/>
              <a:t>Предложенные задания являются моделью, по которой можно организовать повторение важной для учебного процесса лексики и устойчивых выражений.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бы нам поговорить?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</a:p>
          <a:p>
            <a:pPr lvl="0"/>
            <a:r>
              <a:rPr lang="ru-RU" dirty="0" smtClean="0"/>
              <a:t>Напишите на доске комбинацию цифр и скажите участникам, что это очень важные для вас цифры. Объясните, чем они важны для вас (это номер телефона; дата, когда случилось что-то прекрасное/ужасное; количество человек в вашей семье и т.д.).</a:t>
            </a:r>
          </a:p>
          <a:p>
            <a:pPr lvl="0"/>
            <a:r>
              <a:rPr lang="ru-RU" dirty="0" smtClean="0"/>
              <a:t>Разделите группу на пары. Предложите студентам рассказать друг другу о цифрах, которые для них важны.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бы нам поговорить?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 2</a:t>
            </a:r>
          </a:p>
          <a:p>
            <a:pPr lvl="0"/>
            <a:r>
              <a:rPr lang="ru-RU" dirty="0" smtClean="0"/>
              <a:t>Предложите студентам назвать все цвета, которые они помнят. Запишите на доске прилагательные.</a:t>
            </a:r>
          </a:p>
          <a:p>
            <a:pPr lvl="0"/>
            <a:r>
              <a:rPr lang="ru-RU" dirty="0" smtClean="0"/>
              <a:t>Попросите студентов выбрать один из цветов и записать на бумаге свои ассоциации с этим цветом.</a:t>
            </a:r>
          </a:p>
          <a:p>
            <a:pPr lvl="0"/>
            <a:r>
              <a:rPr lang="ru-RU" dirty="0" smtClean="0"/>
              <a:t> Разделите группу на пары. Предложите студентам рассказать друг другу о своих ассоциациях.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бы нам поговорить?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Вариант 3</a:t>
            </a:r>
          </a:p>
          <a:p>
            <a:pPr lvl="0"/>
            <a:r>
              <a:rPr lang="ru-RU" dirty="0" smtClean="0"/>
              <a:t>Напишите на доске названия тем, которые вы хотели бы повторить («Спорт», «Семья», «Дом» и т.д.).</a:t>
            </a:r>
          </a:p>
          <a:p>
            <a:pPr lvl="0"/>
            <a:r>
              <a:rPr lang="ru-RU" dirty="0" smtClean="0"/>
              <a:t>Разделите группу на пары. В течение 3 минут первый студент в каждой паре задаёт второму любые вопросы по одной из указанных тем, а второй должен самым полным образом отвечать на эти вопросы. Через 3 минуты роли меняются, и второй студент в течение 3 минут задаёт первому вопросы по другой теме.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Организация игры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1306" y="1260849"/>
            <a:ext cx="10515600" cy="4351338"/>
          </a:xfrm>
        </p:spPr>
        <p:txBody>
          <a:bodyPr/>
          <a:lstStyle/>
          <a:p>
            <a:r>
              <a:rPr lang="ru-RU" dirty="0" smtClean="0"/>
              <a:t>Ведущий должен обладать качествами лидера</a:t>
            </a:r>
          </a:p>
          <a:p>
            <a:r>
              <a:rPr lang="ru-RU" dirty="0" smtClean="0"/>
              <a:t>Соревнование команд</a:t>
            </a:r>
          </a:p>
          <a:p>
            <a:r>
              <a:rPr lang="ru-RU" dirty="0" smtClean="0"/>
              <a:t>Поощрение победителей. </a:t>
            </a:r>
          </a:p>
          <a:p>
            <a:r>
              <a:rPr lang="ru-RU" dirty="0" smtClean="0"/>
              <a:t>Не забывать о малоуспевающих». </a:t>
            </a:r>
          </a:p>
          <a:p>
            <a:r>
              <a:rPr lang="ru-RU" dirty="0" smtClean="0"/>
              <a:t>Творческую нотку оценивать отдельно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Важные условия успешной организации игры на уроке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Следует продумать, отвечает ли игра цели данной теме занятия.</a:t>
            </a:r>
          </a:p>
          <a:p>
            <a:r>
              <a:rPr lang="ru-RU" dirty="0" smtClean="0"/>
              <a:t>Игра должна служить для закрепления и повторения учебного материала. Не рекомендуется использовать игру для изучения нового материала, т.к. учащиеся будут делать много ошибок.</a:t>
            </a:r>
          </a:p>
          <a:p>
            <a:r>
              <a:rPr lang="ru-RU" dirty="0" smtClean="0"/>
              <a:t>Игра должна вызывать желание играть, носить добровольный спонтанный характер.</a:t>
            </a:r>
          </a:p>
          <a:p>
            <a:r>
              <a:rPr lang="ru-RU" dirty="0" smtClean="0"/>
              <a:t>Правила игры нужно формулировать чётко и ясно.</a:t>
            </a:r>
          </a:p>
          <a:p>
            <a:r>
              <a:rPr lang="ru-RU" dirty="0" smtClean="0"/>
              <a:t>Полезна прежде всего та игра, в которую может играть большее количество учащихся.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Важные условия успешной организации игры на уроке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Роль преподавателя. Преподаватель должен готовить языковую игру, следить за точным соблюдением правил, но в самую игру он без необходимости не вмешивается.</a:t>
            </a:r>
          </a:p>
          <a:p>
            <a:r>
              <a:rPr lang="ru-RU" dirty="0" smtClean="0"/>
              <a:t>Результаты игры можно записывать. Активность учащихся повышается, если результаты записаны на </a:t>
            </a:r>
            <a:r>
              <a:rPr lang="ru-RU" dirty="0" err="1" smtClean="0"/>
              <a:t>доске,чтобы</a:t>
            </a:r>
            <a:r>
              <a:rPr lang="ru-RU" dirty="0" smtClean="0"/>
              <a:t> все могли следить за ними.</a:t>
            </a:r>
          </a:p>
          <a:p>
            <a:r>
              <a:rPr lang="ru-RU" dirty="0" smtClean="0"/>
              <a:t>Игра создаёт в аудитории радостную атмосферу, но никогда не стоит играть слишком долго, до усталости учащихся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Важные условия успешной организации игры на уроке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Игру не следует проводить в самом начале урока. Её место в середине или в конце урока.</a:t>
            </a:r>
          </a:p>
          <a:p>
            <a:r>
              <a:rPr lang="ru-RU" dirty="0" smtClean="0"/>
              <a:t>Качественная языковая игра обладает следующими признаками:</a:t>
            </a:r>
            <a:br>
              <a:rPr lang="ru-RU" dirty="0" smtClean="0"/>
            </a:br>
            <a:r>
              <a:rPr lang="ru-RU" dirty="0" smtClean="0"/>
              <a:t>- не требует большой предварительной подготовки;</a:t>
            </a:r>
            <a:br>
              <a:rPr lang="ru-RU" dirty="0" smtClean="0"/>
            </a:br>
            <a:r>
              <a:rPr lang="ru-RU" dirty="0" smtClean="0"/>
              <a:t>- легко играется и имеет определенный интеллектуальный </a:t>
            </a:r>
            <a:r>
              <a:rPr lang="ru-RU" dirty="0" err="1" smtClean="0"/>
              <a:t>импульм</a:t>
            </a:r>
            <a:r>
              <a:rPr lang="ru-RU" dirty="0" smtClean="0"/>
              <a:t> и активацию;</a:t>
            </a:r>
            <a:br>
              <a:rPr lang="ru-RU" dirty="0" smtClean="0"/>
            </a:br>
            <a:r>
              <a:rPr lang="ru-RU" dirty="0" smtClean="0"/>
              <a:t> - на занятии не занимает много времени, развлекает, но не ослабляет дисциплины;</a:t>
            </a:r>
            <a:br>
              <a:rPr lang="ru-RU" dirty="0" smtClean="0"/>
            </a:br>
            <a:r>
              <a:rPr lang="ru-RU" dirty="0" smtClean="0"/>
              <a:t>- не требует специального времени для контроля ответов.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Движима силой мысли</a:t>
            </a:r>
            <a:br>
              <a:rPr lang="ru-RU" dirty="0" smtClean="0"/>
            </a:br>
            <a:r>
              <a:rPr lang="ru-RU" dirty="0" smtClean="0"/>
              <a:t>Нужно поставить задачу таким образом, чтобы побудить учащихся к размышлению, к совместному решению проблемы с использованием грамотной русской речи.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Нацелена на результат</a:t>
            </a:r>
            <a:br>
              <a:rPr lang="ru-RU" dirty="0" smtClean="0"/>
            </a:br>
            <a:r>
              <a:rPr lang="ru-RU" dirty="0" smtClean="0"/>
              <a:t>Не стоит ограничиваться лишь решением задачи в ходе игры. Результат игры можно оформить в виде рекламы, плаката, слайд-шоу. Подобная форма презентации сделает очевидными достижения группы, зримо обозначит завершение работы группы, а также будет способствовать установлению обратной связи между учащимися и преподавателем.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 err="1" smtClean="0"/>
              <a:t>вебинара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1050" dirty="0" smtClean="0"/>
          </a:p>
          <a:p>
            <a:pPr lvl="0"/>
            <a:endParaRPr lang="ru-RU" sz="105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84990"/>
              </p:ext>
            </p:extLst>
          </p:nvPr>
        </p:nvGraphicFramePr>
        <p:xfrm>
          <a:off x="3564964" y="1680882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145977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Игра как методический приём. Цель игры на уроке.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Функции игр.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Важные условия успешной организации игры на уроке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Как сделана хорошая игра?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Как организовать игру на уроке РКИ?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Какие бывают игры?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Игры на уроках РКИ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Как разделить участников на пары?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Как разделить участников на МИНИ-ГРУППЫ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1800" dirty="0" smtClean="0"/>
                        <a:t>10. Примеры игр.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-О чём бы нам поговорить?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- Игра «Таинственные незнакомцы»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- Игра Умная мышь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1800" dirty="0" smtClean="0"/>
                        <a:t>11. Как организовать хорошую дискуссию?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ru-RU" sz="1800" dirty="0" smtClean="0"/>
                        <a:t>12.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Что нужно знать о ролевых играх?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-Игра «Кораблекрушение»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13. Список литературы по теме «Игры на уроке РКИ»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800" dirty="0" smtClean="0"/>
                        <a:t>14.Задание для самостоятельной работы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1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Проста для участников </a:t>
            </a:r>
            <a:br>
              <a:rPr lang="ru-RU" dirty="0" smtClean="0"/>
            </a:br>
            <a:r>
              <a:rPr lang="ru-RU" dirty="0" smtClean="0"/>
              <a:t>Если игра слишком сложна, вы впустую потратите время на многословные объяснения и только вызовите у учащихся скуку.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Проста для преподавателя (при подготовке)</a:t>
            </a:r>
            <a:br>
              <a:rPr lang="ru-RU" dirty="0" smtClean="0"/>
            </a:br>
            <a:r>
              <a:rPr lang="ru-RU" dirty="0" smtClean="0"/>
              <a:t>В противном случае ваши моральные и материальные затраты будут несоизмеримы с успехом игры, что вызовет  у вас раздражение, и вас посетит ощущение обманутых ожиданий.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Предполагает взаимодействие</a:t>
            </a:r>
          </a:p>
          <a:p>
            <a:pPr>
              <a:buNone/>
            </a:pPr>
            <a:r>
              <a:rPr lang="ru-RU" dirty="0" smtClean="0"/>
              <a:t>Творческие возможности группы всегда больше, чем способности одного человека.  Задача преподавателя – освободить эту творческую энергию, чтобы каждый участник группы почувствовал результат  совместного творчества. Именно поэтому лучше использовать игры, которые не предполагают наличия «правильного» ответа.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Возбуждает заинтересованность</a:t>
            </a:r>
          </a:p>
          <a:p>
            <a:pPr>
              <a:buNone/>
            </a:pPr>
            <a:r>
              <a:rPr lang="ru-RU" dirty="0" smtClean="0"/>
              <a:t>  Необходимо найти баланс: задача игры должна быть достаточно трудной, чтобы не быть сразу понятной учащимся, но достаточно лёгкой, чтобы они могли быстро найти путь к её решению.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Использование материальных объектов</a:t>
            </a:r>
          </a:p>
          <a:p>
            <a:pPr>
              <a:buNone/>
            </a:pPr>
            <a:r>
              <a:rPr lang="ru-RU" dirty="0" smtClean="0"/>
              <a:t>Использование картин, графических таблиц, рисунков, необычных предметов может привлечь внимание учащихся и натолкнуть на новые идеи.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сделана хорошая игра?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8" fontAlgn="base">
              <a:spcBef>
                <a:spcPts val="1000"/>
              </a:spcBef>
              <a:spcAft>
                <a:spcPct val="0"/>
              </a:spcAft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Введение строгого ограничения времени обсуждения может быть хорошим стимулом для активной работы группы, хотя иногда лимит времени парализует участников.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организовать игру на уроке РКИ?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Порядок представления новой игры: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объяснение условий всей  группе;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демонстрации фрагмента игры преподавателем и одним-двумя участниками;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анализ ситуации, которая сложилась при показе игры;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объяснение слов и/или инструкций, записанных на доске;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сигнал к началу игры;</a:t>
            </a:r>
          </a:p>
          <a:p>
            <a:pPr marL="514350" indent="-514350">
              <a:buAutoNum type="arabicPeriod"/>
            </a:pPr>
            <a:r>
              <a:rPr lang="ru-RU" dirty="0" smtClean="0"/>
              <a:t>удаление подсказок, написанных на доске;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продолжение игры без подсказок на доске.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игры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Чему вы научились?</a:t>
            </a:r>
            <a:br>
              <a:rPr lang="ru-RU" dirty="0" smtClean="0"/>
            </a:br>
            <a:r>
              <a:rPr lang="ru-RU" dirty="0" smtClean="0"/>
              <a:t>- Что было трудным?</a:t>
            </a:r>
            <a:br>
              <a:rPr lang="ru-RU" dirty="0" smtClean="0"/>
            </a:br>
            <a:r>
              <a:rPr lang="ru-RU" dirty="0" smtClean="0"/>
              <a:t>- Что понравилось?</a:t>
            </a:r>
            <a:br>
              <a:rPr lang="ru-RU" dirty="0" smtClean="0"/>
            </a:br>
            <a:r>
              <a:rPr lang="ru-RU" dirty="0" smtClean="0"/>
              <a:t>- Как можно изменить условия игры, чтобы играть было интереснее? и пр.</a:t>
            </a:r>
          </a:p>
          <a:p>
            <a:pPr>
              <a:buFontTx/>
              <a:buChar char="-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Очень важно, чтобы участники привыкли анализировать собственную речевую деятельность в игре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Игра «Таинственные незнакомцы»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Рекомендуемый уровень: А2-В1.</a:t>
            </a:r>
          </a:p>
          <a:p>
            <a:pPr lvl="0"/>
            <a:r>
              <a:rPr lang="ru-RU" dirty="0" smtClean="0"/>
              <a:t>Время: 15 минут.</a:t>
            </a:r>
          </a:p>
          <a:p>
            <a:pPr lvl="0"/>
            <a:r>
              <a:rPr lang="ru-RU" dirty="0" smtClean="0"/>
              <a:t>Количество участников: не менее 8 человек.</a:t>
            </a:r>
          </a:p>
          <a:p>
            <a:pPr lvl="0"/>
            <a:r>
              <a:rPr lang="ru-RU" dirty="0" smtClean="0"/>
              <a:t>Цель: собрать информацию о человеке и потом рассказать о нём так, чтобы остальные студенты догадались, о ком идет речь.</a:t>
            </a:r>
          </a:p>
          <a:p>
            <a:pPr lvl="0"/>
            <a:r>
              <a:rPr lang="ru-RU" dirty="0" smtClean="0"/>
              <a:t>Грамматика: вопросительные конструкции.</a:t>
            </a:r>
          </a:p>
          <a:p>
            <a:pPr lvl="0"/>
            <a:r>
              <a:rPr lang="ru-RU" dirty="0" smtClean="0"/>
              <a:t>Речевая компетенция: умение вести светскую беседу с малознакомым человеком, умение рассказать о другом человеке.</a:t>
            </a:r>
          </a:p>
          <a:p>
            <a:pPr lvl="0"/>
            <a:r>
              <a:rPr lang="ru-RU" dirty="0" smtClean="0"/>
              <a:t>Тема: увлечения, характер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Проведение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7882" y="1331259"/>
            <a:ext cx="10815918" cy="4617104"/>
          </a:xfrm>
        </p:spPr>
        <p:txBody>
          <a:bodyPr/>
          <a:lstStyle/>
          <a:p>
            <a:pPr lvl="0"/>
            <a:r>
              <a:rPr lang="ru-RU" sz="1600" dirty="0" smtClean="0"/>
              <a:t>Объясните студентам, что игра состоит в том, чтобы на основе имеющейся информации опознать одного из студентов группы.</a:t>
            </a:r>
          </a:p>
          <a:p>
            <a:pPr lvl="0"/>
            <a:r>
              <a:rPr lang="ru-RU" sz="1600" dirty="0" smtClean="0"/>
              <a:t>Попросите учащихся назвать вопросы, с помощью которых можно узнать новую информацию о незнакомом человеке. Запишите на доске предложенные студентами вопросы. Вопросы могут быть такими:</a:t>
            </a:r>
          </a:p>
          <a:p>
            <a:r>
              <a:rPr lang="ru-RU" sz="1600" dirty="0" smtClean="0"/>
              <a:t>- Где вы живёте?</a:t>
            </a:r>
          </a:p>
          <a:p>
            <a:r>
              <a:rPr lang="ru-RU" sz="1600" dirty="0" smtClean="0"/>
              <a:t>- Кем вы работаете?</a:t>
            </a:r>
          </a:p>
          <a:p>
            <a:r>
              <a:rPr lang="ru-RU" sz="1600" dirty="0" smtClean="0"/>
              <a:t>-  У вас есть дети/сестры/братья?</a:t>
            </a:r>
          </a:p>
          <a:p>
            <a:r>
              <a:rPr lang="ru-RU" sz="1600" dirty="0" smtClean="0"/>
              <a:t>- Чем вы увлекаетесь?</a:t>
            </a:r>
          </a:p>
          <a:p>
            <a:r>
              <a:rPr lang="ru-RU" sz="1600" dirty="0" smtClean="0"/>
              <a:t>- Какую музыку вы любите слушать?</a:t>
            </a:r>
          </a:p>
          <a:p>
            <a:r>
              <a:rPr lang="ru-RU" sz="1600" dirty="0" smtClean="0"/>
              <a:t>- Вы замужем/женаты?</a:t>
            </a:r>
          </a:p>
          <a:p>
            <a:r>
              <a:rPr lang="ru-RU" sz="1600" dirty="0" smtClean="0"/>
              <a:t>-Чего вы боитесь?</a:t>
            </a:r>
          </a:p>
          <a:p>
            <a:r>
              <a:rPr lang="ru-RU" sz="1600" dirty="0" smtClean="0"/>
              <a:t>- Какая еда вам нравится? и т.д.</a:t>
            </a:r>
          </a:p>
          <a:p>
            <a:r>
              <a:rPr lang="ru-RU" sz="1600" dirty="0" smtClean="0"/>
              <a:t>3. Попросите студентов встать и походить по классу, чтобы задать несколько вопросов трём участникам игры и ответить на вопросы.</a:t>
            </a:r>
          </a:p>
          <a:p>
            <a:r>
              <a:rPr lang="ru-RU" sz="1600" dirty="0" smtClean="0"/>
              <a:t>4. Все студенты садятся, и каждый рассказывает об одном человеке, пользуясь собранной информацией. Группа должна отгадать, о ком идёт речь. Если в аудитории больше 10 человек, то эту часть игры выполняют в каждой из подгрупп. Попросите студентов, которые узнают себя по описанию, не сообщать об этом сразу же остальным участникам.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как психологическая разгрузка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компенсация информационной перегрузки, достижение состояния отдыха и расслабленности</a:t>
            </a:r>
          </a:p>
          <a:p>
            <a:r>
              <a:rPr lang="ru-RU" dirty="0" smtClean="0"/>
              <a:t>организация  </a:t>
            </a:r>
            <a:r>
              <a:rPr lang="ru-RU" dirty="0" smtClean="0"/>
              <a:t>психологического и физиологического отдыха (возможность переключиться на новые задачи</a:t>
            </a:r>
          </a:p>
          <a:p>
            <a:endParaRPr lang="ru-RU" dirty="0" smtClean="0"/>
          </a:p>
          <a:p>
            <a:r>
              <a:rPr lang="ru-RU" dirty="0" smtClean="0"/>
              <a:t>Цель игры – смена деятельности, эффективный психологический отдых.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(отработка косвенной речи)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Разделите группу на пары. Каждый участник пишет такие ответы на записанные на доске вопросы, которые, по его мнению, даст ему его партнёр.</a:t>
            </a:r>
          </a:p>
          <a:p>
            <a:pPr lvl="0"/>
            <a:r>
              <a:rPr lang="ru-RU" dirty="0" smtClean="0"/>
              <a:t> Партнёры задают друг другу вопросы и сравнивают ответы, которые они предполагали услышать, с реальными ответами друг друга.</a:t>
            </a:r>
          </a:p>
          <a:p>
            <a:pPr lvl="0"/>
            <a:r>
              <a:rPr lang="ru-RU" dirty="0" smtClean="0"/>
              <a:t>Каждый участник рассказывает о том, что смог угадать о своём партнёре, или о том, о чём не смог догадаться.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/>
              <a:t> Игра Умная мышь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Рекомендуемый уровень: А1-А2</a:t>
            </a:r>
          </a:p>
          <a:p>
            <a:r>
              <a:rPr lang="ru-RU" dirty="0" smtClean="0"/>
              <a:t>Время: 5-10 минут</a:t>
            </a:r>
          </a:p>
          <a:p>
            <a:r>
              <a:rPr lang="ru-RU" dirty="0" smtClean="0"/>
              <a:t>Количество участников: от 6 человек.</a:t>
            </a:r>
          </a:p>
          <a:p>
            <a:r>
              <a:rPr lang="ru-RU" dirty="0" smtClean="0"/>
              <a:t>Подготовка: одна картинка для каждой подгруппы (на картинке должна быть изображена кухня, комната, дом, ферма, дача или другое место, где может жить мышь).</a:t>
            </a:r>
          </a:p>
          <a:p>
            <a:r>
              <a:rPr lang="ru-RU" dirty="0" smtClean="0"/>
              <a:t>Цель: найти, где спряталась мышь.</a:t>
            </a:r>
          </a:p>
          <a:p>
            <a:r>
              <a:rPr lang="ru-RU" dirty="0" smtClean="0"/>
              <a:t>Грамматика: предложно-падежные конструкции обозначения места.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игры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5095" y="897777"/>
            <a:ext cx="10515600" cy="4351338"/>
          </a:xfrm>
        </p:spPr>
        <p:txBody>
          <a:bodyPr/>
          <a:lstStyle/>
          <a:p>
            <a:r>
              <a:rPr lang="ru-RU" sz="2400" dirty="0" smtClean="0"/>
              <a:t>Спросите студентов, где обычно живут мыши.</a:t>
            </a:r>
            <a:br>
              <a:rPr lang="ru-RU" sz="2400" dirty="0" smtClean="0"/>
            </a:br>
            <a:r>
              <a:rPr lang="ru-RU" sz="2400" dirty="0" smtClean="0"/>
              <a:t>Если в группе больше 8 человек, разделите студентов на подгруппы и выдайте каждой группе свою картинку.</a:t>
            </a:r>
            <a:br>
              <a:rPr lang="ru-RU" sz="2400" dirty="0" smtClean="0"/>
            </a:br>
            <a:r>
              <a:rPr lang="ru-RU" sz="2400" dirty="0" smtClean="0"/>
              <a:t>Один человек из подгруппы – водящий – загадывает, где спряталась мышь.</a:t>
            </a:r>
            <a:br>
              <a:rPr lang="ru-RU" sz="2400" dirty="0" smtClean="0"/>
            </a:br>
            <a:r>
              <a:rPr lang="ru-RU" sz="2400" dirty="0" smtClean="0"/>
              <a:t>Остальные участники подгруппы задают вопросы водящему, а он отвечает на них. Например:</a:t>
            </a:r>
            <a:br>
              <a:rPr lang="ru-RU" sz="2400" dirty="0" smtClean="0"/>
            </a:br>
            <a:r>
              <a:rPr lang="ru-RU" sz="2400" dirty="0" smtClean="0"/>
              <a:t>- Мышь под столом?</a:t>
            </a:r>
            <a:br>
              <a:rPr lang="ru-RU" sz="2400" dirty="0" smtClean="0"/>
            </a:br>
            <a:r>
              <a:rPr lang="ru-RU" sz="2400" dirty="0" smtClean="0"/>
              <a:t>- Нет.</a:t>
            </a:r>
            <a:br>
              <a:rPr lang="ru-RU" sz="2400" dirty="0" smtClean="0"/>
            </a:br>
            <a:r>
              <a:rPr lang="ru-RU" sz="2400" dirty="0" smtClean="0"/>
              <a:t>- Она в углу?</a:t>
            </a:r>
            <a:br>
              <a:rPr lang="ru-RU" sz="2400" dirty="0" smtClean="0"/>
            </a:br>
            <a:r>
              <a:rPr lang="ru-RU" sz="2400" dirty="0" smtClean="0"/>
              <a:t>- Да.</a:t>
            </a:r>
            <a:br>
              <a:rPr lang="ru-RU" sz="2400" dirty="0" smtClean="0"/>
            </a:br>
            <a:r>
              <a:rPr lang="ru-RU" sz="2400" dirty="0" smtClean="0"/>
              <a:t>5. Раунд заканчивается, когда кто-то из участников называет место, которое загадал водящий.</a:t>
            </a:r>
            <a:br>
              <a:rPr lang="ru-RU" sz="2400" dirty="0" smtClean="0"/>
            </a:br>
            <a:r>
              <a:rPr lang="ru-RU" sz="2400" dirty="0" smtClean="0"/>
              <a:t>6. При желании и при наличии времени можно провести несколько раундов, при этом водящим каждый раз должен быть другой участник.</a:t>
            </a:r>
            <a:endParaRPr lang="ru-RU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647" y="593725"/>
            <a:ext cx="10515600" cy="1325563"/>
          </a:xfrm>
        </p:spPr>
        <p:txBody>
          <a:bodyPr/>
          <a:lstStyle/>
          <a:p>
            <a:r>
              <a:rPr lang="ru-RU" dirty="0" smtClean="0"/>
              <a:t>Как организовать хорошую дискуссию?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Тематической целью дискуссии может быть:</a:t>
            </a:r>
          </a:p>
          <a:p>
            <a:r>
              <a:rPr lang="ru-RU" dirty="0" smtClean="0"/>
              <a:t>выяснение мнений по поводу того или иного вопроса;</a:t>
            </a:r>
          </a:p>
          <a:p>
            <a:r>
              <a:rPr lang="ru-RU" dirty="0" smtClean="0"/>
              <a:t>анализ проблемной ситуации;</a:t>
            </a:r>
          </a:p>
          <a:p>
            <a:r>
              <a:rPr lang="ru-RU" dirty="0" smtClean="0"/>
              <a:t>поиск нового варианта решения;</a:t>
            </a:r>
          </a:p>
          <a:p>
            <a:r>
              <a:rPr lang="ru-RU" dirty="0" smtClean="0"/>
              <a:t>оценка предложения.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 дискуссии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Истина  не принадлежит вам, как не принадлежит никому.</a:t>
            </a:r>
          </a:p>
          <a:p>
            <a:r>
              <a:rPr lang="ru-RU" dirty="0" smtClean="0"/>
              <a:t>Если ваш аргумент кажется вам слишком наивным и простым, не стесняйтесь – как раз наивные аргументы часто оказываются самыми продуктивными.</a:t>
            </a:r>
          </a:p>
          <a:p>
            <a:r>
              <a:rPr lang="ru-RU" dirty="0" smtClean="0"/>
              <a:t>«После драки кулаками не  машут»: говорите сейчас, в аудитории, а не потом, в коридоре.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лидера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Заботиться о соблюдении правил дискуссии.</a:t>
            </a:r>
          </a:p>
          <a:p>
            <a:r>
              <a:rPr lang="ru-RU" dirty="0" smtClean="0"/>
              <a:t>Задавать дополнительные вопросы, если что-то осталось неясным, чтобы ход дискуссии не нарушался;</a:t>
            </a:r>
          </a:p>
          <a:p>
            <a:r>
              <a:rPr lang="ru-RU" dirty="0" smtClean="0"/>
              <a:t>Снимать излишние обострения в ходе дискуссии;</a:t>
            </a:r>
          </a:p>
          <a:p>
            <a:r>
              <a:rPr lang="ru-RU" dirty="0" smtClean="0"/>
              <a:t>Повторять или обобщать аргументы, если это представляется необходимым;</a:t>
            </a:r>
          </a:p>
          <a:p>
            <a:r>
              <a:rPr lang="ru-RU" dirty="0" smtClean="0"/>
              <a:t>Стимулировать живую дискуссию, вызывать участников на выступления, если наступает тишина.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 о ролевых играх?</a:t>
            </a:r>
            <a:br>
              <a:rPr lang="ru-RU" dirty="0" smtClean="0"/>
            </a:br>
            <a:r>
              <a:rPr lang="ru-RU" dirty="0" smtClean="0"/>
              <a:t>Преимущества и проблемы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активизирует стремление учащихся общаться друг с другом, </a:t>
            </a:r>
          </a:p>
          <a:p>
            <a:r>
              <a:rPr lang="ru-RU" dirty="0" smtClean="0"/>
              <a:t>разрушает барьер между преподавателем и учеником.</a:t>
            </a:r>
          </a:p>
          <a:p>
            <a:r>
              <a:rPr lang="ru-RU" dirty="0" smtClean="0"/>
              <a:t>преодоление барьера неуверенности. </a:t>
            </a:r>
          </a:p>
          <a:p>
            <a:r>
              <a:rPr lang="ru-RU" dirty="0" smtClean="0"/>
              <a:t>КАЖДЫЙ получает роль и должен быть активным партнёром в речевом общении.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знать о ролевых играх?</a:t>
            </a:r>
            <a:br>
              <a:rPr lang="ru-RU" dirty="0" smtClean="0"/>
            </a:br>
            <a:r>
              <a:rPr lang="ru-RU" dirty="0" smtClean="0"/>
              <a:t>Преимущества и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Индивидуальный подход к ученикам</a:t>
            </a:r>
          </a:p>
          <a:p>
            <a:r>
              <a:rPr lang="ru-RU" dirty="0" smtClean="0"/>
              <a:t>Должна быть понятная цель общей деятельности.</a:t>
            </a:r>
          </a:p>
          <a:p>
            <a:r>
              <a:rPr lang="ru-RU" dirty="0" smtClean="0"/>
              <a:t>Учёт социально-психологических характеристик учащихся (статуса учащегося в группе).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«Кораблекрушение»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Рекомендуемый уровень: С1-С2.</a:t>
            </a:r>
            <a:br>
              <a:rPr lang="ru-RU" dirty="0" smtClean="0"/>
            </a:br>
            <a:r>
              <a:rPr lang="ru-RU" dirty="0" smtClean="0"/>
              <a:t>Время: 15 минут.</a:t>
            </a:r>
            <a:br>
              <a:rPr lang="ru-RU" dirty="0" smtClean="0"/>
            </a:br>
            <a:r>
              <a:rPr lang="ru-RU" dirty="0" smtClean="0"/>
              <a:t>Количество участников: от 4 до 6 человек в каждой подгруппе.</a:t>
            </a:r>
            <a:br>
              <a:rPr lang="ru-RU" dirty="0" smtClean="0"/>
            </a:br>
            <a:r>
              <a:rPr lang="ru-RU" dirty="0" smtClean="0"/>
              <a:t>Цель: ответить на вопрос и аргументировать свою точку зрения.</a:t>
            </a:r>
            <a:br>
              <a:rPr lang="ru-RU" dirty="0" smtClean="0"/>
            </a:br>
            <a:r>
              <a:rPr lang="ru-RU" dirty="0" smtClean="0"/>
              <a:t>Тема: путешествия, отдых.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600" dirty="0" smtClean="0"/>
              <a:t>Разделите группу на подгруппы. Объясните, что в игре участники будут играть самих себя, но в необычной ситуации. Задача, которая стоит перед всеми участниками, - обсудить ситуацию и предложить своё решение вопроса.</a:t>
            </a:r>
          </a:p>
          <a:p>
            <a:pPr lvl="0"/>
            <a:r>
              <a:rPr lang="ru-RU" sz="1600" dirty="0" smtClean="0"/>
              <a:t>Опишите игровую ситуацию. </a:t>
            </a:r>
          </a:p>
          <a:p>
            <a:r>
              <a:rPr lang="ru-RU" sz="1600" dirty="0" smtClean="0"/>
              <a:t>«Вы совершали кругосветное путешествие на яхте «Победа», которая потерпела кораблекрушение в водах Тихого океана и теперь медленно тонет. У вас есть большой плот с вёслами, на нём можно разместить всю команду и часть вещей. Нужно быстро принять решение, какие предметы взять с собой».</a:t>
            </a:r>
          </a:p>
          <a:p>
            <a:pPr lvl="0"/>
            <a:r>
              <a:rPr lang="ru-RU" sz="1600" dirty="0" smtClean="0"/>
              <a:t>Выдайте каждому участнику список вещей.</a:t>
            </a:r>
          </a:p>
          <a:p>
            <a:pPr lvl="0"/>
            <a:r>
              <a:rPr lang="ru-RU" sz="1600" dirty="0" smtClean="0"/>
              <a:t>За 10 минут каждый участник должен пронумеровать предметы по степени их полезности (от 1, самого полезного, до 15, самого бесполезного).</a:t>
            </a:r>
          </a:p>
          <a:p>
            <a:pPr lvl="0"/>
            <a:r>
              <a:rPr lang="ru-RU" sz="1600" dirty="0" smtClean="0"/>
              <a:t>После этого все участники полгруппы вместе обсуждают степень полезности этих предметов (10 минут). Результатом обсуждения должен быть единый пронумерованный список.</a:t>
            </a:r>
          </a:p>
          <a:p>
            <a:pPr lvl="0"/>
            <a:r>
              <a:rPr lang="ru-RU" sz="1600" dirty="0" smtClean="0"/>
              <a:t> По окончании игры представитель каждой подгруппы зачитывает коллективно составленный список и кратко объясняет, почему он и другие игроки решили присвоить тому или иному предмету такой порядковый номер. После выступления всех подгрупп расскажите участникам о том, какой список предлагают профессиональные спасатели.</a:t>
            </a:r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Функции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Обучающая</a:t>
            </a:r>
            <a:r>
              <a:rPr lang="ru-RU" sz="2000" dirty="0" smtClean="0"/>
              <a:t> – развитие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умений и навыков, таких как память, внимание, восприятие информации различной модальности; развитие навыков владения иностранным языком.</a:t>
            </a:r>
          </a:p>
          <a:p>
            <a:r>
              <a:rPr lang="ru-RU" sz="2000" i="1" dirty="0" smtClean="0"/>
              <a:t>Развлекательная</a:t>
            </a:r>
            <a:r>
              <a:rPr lang="ru-RU" sz="2000" dirty="0" smtClean="0"/>
              <a:t> – создание благоприятной атмосферы на занятиях, превращение урока из скучного мероприятия в развлекательное приключение.</a:t>
            </a:r>
          </a:p>
          <a:p>
            <a:r>
              <a:rPr lang="ru-RU" sz="2000" i="1" dirty="0" smtClean="0"/>
              <a:t>Коммуникативная</a:t>
            </a:r>
            <a:r>
              <a:rPr lang="ru-RU" sz="2000" dirty="0" smtClean="0"/>
              <a:t> – объединение коллективов учащихся, установление эмоциональных контактов.</a:t>
            </a:r>
          </a:p>
          <a:p>
            <a:r>
              <a:rPr lang="ru-RU" sz="2000" i="1" dirty="0" smtClean="0"/>
              <a:t>Релаксационная функция</a:t>
            </a:r>
            <a:r>
              <a:rPr lang="ru-RU" sz="2000" dirty="0" smtClean="0"/>
              <a:t> – снятие эмоционального напряжения, вызванного нагрузкой на нервную систему при интенсивном обучении.</a:t>
            </a:r>
          </a:p>
          <a:p>
            <a:r>
              <a:rPr lang="ru-RU" sz="2000" i="1" dirty="0" smtClean="0"/>
              <a:t>Психотехническая функция</a:t>
            </a:r>
            <a:r>
              <a:rPr lang="ru-RU" sz="2000" dirty="0" smtClean="0"/>
              <a:t> – перестройка психики для усвоения больших объемов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Ключ к игре</a:t>
            </a:r>
            <a:br>
              <a:rPr lang="ru-RU" sz="3200" b="1" dirty="0" smtClean="0"/>
            </a:br>
            <a:r>
              <a:rPr lang="ru-RU" sz="3200" b="1" dirty="0" smtClean="0"/>
              <a:t>(Список вещей первой необходимости от профессиональных спасателей)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1.Зеркало для бритья. Крайне полезно для подачи сигналов воздушным и морским спасателям.</a:t>
            </a:r>
          </a:p>
          <a:p>
            <a:r>
              <a:rPr lang="ru-RU" sz="1400" dirty="0" smtClean="0"/>
              <a:t>2. Нефтегазовая смесь. Пригодится для подачи сигналов, образует пятно на поверхности воды, которое можно поджечь.</a:t>
            </a:r>
          </a:p>
          <a:p>
            <a:r>
              <a:rPr lang="ru-RU" sz="1400" dirty="0" smtClean="0"/>
              <a:t>3. Канистра с водой. Вода нужна для утоления жажды.</a:t>
            </a:r>
          </a:p>
          <a:p>
            <a:r>
              <a:rPr lang="ru-RU" sz="1400" dirty="0" smtClean="0"/>
              <a:t>4. Коробка с армейским рационом. Нужна для утоления голода.</a:t>
            </a:r>
          </a:p>
          <a:p>
            <a:r>
              <a:rPr lang="ru-RU" sz="1400" dirty="0" smtClean="0"/>
              <a:t>5. Полиэтилен. Нужен для сбора питьевой воды, защищает от стихии.</a:t>
            </a:r>
          </a:p>
          <a:p>
            <a:r>
              <a:rPr lang="ru-RU" sz="1400" dirty="0" smtClean="0"/>
              <a:t>6. Шоколад. Резервная пища.</a:t>
            </a:r>
          </a:p>
          <a:p>
            <a:r>
              <a:rPr lang="ru-RU" sz="1400" dirty="0" smtClean="0"/>
              <a:t>7. Рыболовная снасть (хотя нет уверенности, что вы сможете что-то поймать).</a:t>
            </a:r>
          </a:p>
          <a:p>
            <a:r>
              <a:rPr lang="ru-RU" sz="1400" dirty="0" smtClean="0"/>
              <a:t>8. Канат. Можно привязать вещи, чтобы они не уплыли.</a:t>
            </a:r>
          </a:p>
          <a:p>
            <a:r>
              <a:rPr lang="ru-RU" sz="1400" dirty="0" smtClean="0"/>
              <a:t>9. Надувной круг. Может быть спасательным средством.</a:t>
            </a:r>
          </a:p>
          <a:p>
            <a:r>
              <a:rPr lang="ru-RU" sz="1400" dirty="0" smtClean="0"/>
              <a:t>10. Средство от акул.</a:t>
            </a:r>
          </a:p>
          <a:p>
            <a:r>
              <a:rPr lang="ru-RU" sz="1400" dirty="0" smtClean="0"/>
              <a:t>11. Спирт. Пригодится для растирания тела при переохлаждении и как антисептик при травмах.</a:t>
            </a:r>
          </a:p>
          <a:p>
            <a:r>
              <a:rPr lang="ru-RU" sz="1400" dirty="0" smtClean="0"/>
              <a:t>12. Приёмник. Нет передатчика, поэтому малоценен.</a:t>
            </a:r>
          </a:p>
          <a:p>
            <a:r>
              <a:rPr lang="ru-RU" sz="1400" dirty="0" smtClean="0"/>
              <a:t>13. Карты Тихого океана. Они бесполезны без навигационных приборов.</a:t>
            </a:r>
          </a:p>
          <a:p>
            <a:r>
              <a:rPr lang="ru-RU" sz="1400" dirty="0" smtClean="0"/>
              <a:t>14. Противомоскитная сетка. В Тихом океане нет москитов.</a:t>
            </a:r>
          </a:p>
          <a:p>
            <a:r>
              <a:rPr lang="ru-RU" sz="1400" dirty="0" smtClean="0"/>
              <a:t>15. Секстант. Без таблиц и хронометра он бесполезен.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Список литературы по теме «Игры на уроках РКИ»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8541" y="1529790"/>
            <a:ext cx="10515600" cy="4351338"/>
          </a:xfrm>
        </p:spPr>
        <p:txBody>
          <a:bodyPr/>
          <a:lstStyle/>
          <a:p>
            <a:pPr lvl="0"/>
            <a:r>
              <a:rPr lang="ru-RU" sz="2000" dirty="0" err="1" smtClean="0"/>
              <a:t>Закорчевная</a:t>
            </a:r>
            <a:r>
              <a:rPr lang="ru-RU" sz="2000" dirty="0" smtClean="0"/>
              <a:t>, Л.Р. Русский язык. Игровое пособие для начинающих. М.: Флинта, 2019. 160 с.​</a:t>
            </a:r>
          </a:p>
          <a:p>
            <a:pPr lvl="0"/>
            <a:r>
              <a:rPr lang="ru-RU" sz="2000" dirty="0" smtClean="0"/>
              <a:t>Леонтьева А. Л. 50 игр на уроках русского языка:​</a:t>
            </a:r>
            <a:br>
              <a:rPr lang="ru-RU" sz="2000" dirty="0" smtClean="0"/>
            </a:br>
            <a:r>
              <a:rPr lang="ru-RU" sz="2000" dirty="0" smtClean="0"/>
              <a:t>Учебное пособие. Русский язык, курсы. 2018. — 104 с.​</a:t>
            </a:r>
          </a:p>
          <a:p>
            <a:pPr lvl="0"/>
            <a:r>
              <a:rPr lang="ru-RU" sz="2000" dirty="0" smtClean="0"/>
              <a:t>Колесова Д.В., Харитонов А.А. Игра слов, во что и как играть на уроке русского языка, учебное пособие. Златоуст, 2011. - 152 с.​</a:t>
            </a:r>
          </a:p>
          <a:p>
            <a:pPr lvl="0"/>
            <a:r>
              <a:rPr lang="ru-RU" sz="2000" dirty="0" err="1" smtClean="0"/>
              <a:t>Штельтер</a:t>
            </a:r>
            <a:r>
              <a:rPr lang="ru-RU" sz="2000" dirty="0" smtClean="0"/>
              <a:t> О. В этой маленькой корзинке... Игры на уроке русского языка. Выпуск 1. Выпуск 2. Златоуст, 2015, 2017.​</a:t>
            </a:r>
          </a:p>
          <a:p>
            <a:pPr lvl="0"/>
            <a:r>
              <a:rPr lang="ru-RU" sz="2000" dirty="0" smtClean="0"/>
              <a:t>Деменева К.А., </a:t>
            </a:r>
            <a:r>
              <a:rPr lang="ru-RU" sz="2000" dirty="0" err="1" smtClean="0"/>
              <a:t>Адясова</a:t>
            </a:r>
            <a:r>
              <a:rPr lang="ru-RU" sz="2000" dirty="0" smtClean="0"/>
              <a:t> Л.Е. Лингвострановедческая олимпиада по русскому языку для иностранцев: тесты, задания, игры. Златоуст, 2017. -308 с.​</a:t>
            </a:r>
          </a:p>
          <a:p>
            <a:pPr lvl="0"/>
            <a:r>
              <a:rPr lang="ru-RU" sz="2000" dirty="0" err="1" smtClean="0"/>
              <a:t>Калюга</a:t>
            </a:r>
            <a:r>
              <a:rPr lang="ru-RU" sz="2000" dirty="0" smtClean="0"/>
              <a:t> М. Русский язык: игры, загадки, упражнения. Златоуст, 2016. – 152 с.​</a:t>
            </a:r>
          </a:p>
          <a:p>
            <a:pPr lvl="0"/>
            <a:r>
              <a:rPr lang="ru-RU" sz="2000" dirty="0" smtClean="0"/>
              <a:t>Р.Тодорова, Р. Димитрова. Приглашаем театр на уроки РКИ. Сценарии уроков по русскому языку как иностранному. Русский язык. Курсы. 2015, - 104 с.​</a:t>
            </a:r>
          </a:p>
          <a:p>
            <a:pPr lvl="0"/>
            <a:r>
              <a:rPr lang="ru-RU" sz="2000" dirty="0" smtClean="0"/>
              <a:t>Старовойтова И.А Русская лексика в заданиях и кроссвордах. Златоуст. 2012. - 80 с.​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Список литературы по теме «Игры на уроках РКИ»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/>
              <a:t>Серия «Карты, карточки, картинки…» от издательства «Златоуст»​</a:t>
            </a:r>
          </a:p>
          <a:p>
            <a:pPr lvl="0"/>
            <a:r>
              <a:rPr lang="ru-RU" sz="2400" dirty="0" err="1" smtClean="0"/>
              <a:t>Штыленко</a:t>
            </a:r>
            <a:r>
              <a:rPr lang="ru-RU" sz="2400" dirty="0" smtClean="0"/>
              <a:t> Е. Л. и др. «Карты, карточки, картинки…» </a:t>
            </a:r>
            <a:r>
              <a:rPr lang="ru-RU" sz="2400" dirty="0" err="1" smtClean="0"/>
              <a:t>Вып</a:t>
            </a:r>
            <a:r>
              <a:rPr lang="ru-RU" sz="2400" dirty="0" smtClean="0"/>
              <a:t>. 1. : Падежи.​</a:t>
            </a:r>
          </a:p>
          <a:p>
            <a:pPr lvl="0"/>
            <a:r>
              <a:rPr lang="ru-RU" sz="2400" dirty="0" smtClean="0"/>
              <a:t>Кузьмина Т.В. «Карты, карточки, картинки…» Вып.2. Угадай звук!​</a:t>
            </a:r>
          </a:p>
          <a:p>
            <a:pPr lvl="0"/>
            <a:r>
              <a:rPr lang="ru-RU" sz="2400" dirty="0" smtClean="0"/>
              <a:t>Кузьмина Т.В. «Карты, карточки, картинки…» </a:t>
            </a:r>
            <a:r>
              <a:rPr lang="ru-RU" sz="2400" dirty="0" err="1" smtClean="0"/>
              <a:t>Вып</a:t>
            </a:r>
            <a:r>
              <a:rPr lang="ru-RU" sz="2400" dirty="0" smtClean="0"/>
              <a:t>. 3. Угадай слово!​</a:t>
            </a:r>
          </a:p>
          <a:p>
            <a:pPr lvl="0"/>
            <a:r>
              <a:rPr lang="ru-RU" sz="2400" dirty="0" err="1" smtClean="0"/>
              <a:t>Майборода</a:t>
            </a:r>
            <a:r>
              <a:rPr lang="ru-RU" sz="2400" dirty="0" smtClean="0"/>
              <a:t> И.В. «Карты, карточки, картинки...» </a:t>
            </a:r>
            <a:r>
              <a:rPr lang="ru-RU" sz="2400" dirty="0" err="1" smtClean="0"/>
              <a:t>Вып</a:t>
            </a:r>
            <a:r>
              <a:rPr lang="ru-RU" sz="2400" dirty="0" smtClean="0"/>
              <a:t>. 4. Буквы-раскраски</a:t>
            </a:r>
          </a:p>
          <a:p>
            <a:pPr lvl="0"/>
            <a:r>
              <a:rPr lang="ru-RU" sz="2400" dirty="0" smtClean="0"/>
              <a:t>​ </a:t>
            </a:r>
            <a:r>
              <a:rPr lang="ru-RU" sz="2400" dirty="0" err="1" smtClean="0"/>
              <a:t>Мартинес</a:t>
            </a:r>
            <a:r>
              <a:rPr lang="ru-RU" sz="2400" dirty="0" smtClean="0"/>
              <a:t> </a:t>
            </a:r>
            <a:r>
              <a:rPr lang="ru-RU" sz="2400" dirty="0" err="1" smtClean="0"/>
              <a:t>Карраскоса</a:t>
            </a:r>
            <a:r>
              <a:rPr lang="ru-RU" sz="2400" dirty="0" smtClean="0"/>
              <a:t> Хосе Х. «Карты, карточки, картинки…» Вып.5. Я знаю. А ты знаешь?​</a:t>
            </a:r>
          </a:p>
          <a:p>
            <a:pPr lvl="0"/>
            <a:r>
              <a:rPr lang="ru-RU" sz="2400" dirty="0" smtClean="0"/>
              <a:t>Е.В.Нечаева, </a:t>
            </a:r>
            <a:r>
              <a:rPr lang="ru-RU" sz="2400" dirty="0" err="1" smtClean="0"/>
              <a:t>Ю.В.Низкодуб</a:t>
            </a:r>
            <a:r>
              <a:rPr lang="ru-RU" sz="2400" dirty="0" smtClean="0"/>
              <a:t>. Созвездие русских глаголов (лексическое лото). Выпуск 6.​</a:t>
            </a:r>
            <a:br>
              <a:rPr lang="ru-RU" sz="2400" dirty="0" smtClean="0"/>
            </a:br>
            <a:r>
              <a:rPr lang="ru-RU" sz="2400" dirty="0" smtClean="0"/>
              <a:t>Е. Протасова, И. Салатов. Вот как-то так. Жизнь в картинках</a:t>
            </a:r>
            <a:r>
              <a:rPr lang="ru-RU" dirty="0" smtClean="0"/>
              <a:t>.​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Список литературы по теме «Игры на уроках РКИ»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Серия игр с раздаточным материалом от издательства «Русский язык. Курсы»​</a:t>
            </a:r>
          </a:p>
          <a:p>
            <a:pPr lvl="0"/>
            <a:r>
              <a:rPr lang="ru-RU" sz="2000" dirty="0" err="1" smtClean="0"/>
              <a:t>Акишина</a:t>
            </a:r>
            <a:r>
              <a:rPr lang="ru-RU" sz="2000" dirty="0" smtClean="0"/>
              <a:t> А.А., </a:t>
            </a:r>
            <a:r>
              <a:rPr lang="ru-RU" sz="2000" dirty="0" err="1" smtClean="0"/>
              <a:t>Ямаути</a:t>
            </a:r>
            <a:r>
              <a:rPr lang="ru-RU" sz="2000" dirty="0" smtClean="0"/>
              <a:t> М. 100 русских пословиц. Пособие-игра по развитию русской речи. 2007.​</a:t>
            </a:r>
          </a:p>
          <a:p>
            <a:pPr lvl="0"/>
            <a:r>
              <a:rPr lang="ru-RU" sz="2000" dirty="0" err="1" smtClean="0"/>
              <a:t>Казнышкина</a:t>
            </a:r>
            <a:r>
              <a:rPr lang="ru-RU" sz="2000" dirty="0" smtClean="0"/>
              <a:t> И. В. Коммуникативные игры на уроках русского языка как иностранного: учебное пособие. 2012.​</a:t>
            </a:r>
          </a:p>
          <a:p>
            <a:pPr lvl="0"/>
            <a:r>
              <a:rPr lang="ru-RU" sz="2000" dirty="0" smtClean="0"/>
              <a:t>Пирогова Л. И. Домино из пословиц и поговорок: Пособие-игра по русскому языку. 2015​</a:t>
            </a:r>
          </a:p>
          <a:p>
            <a:pPr lvl="0"/>
            <a:r>
              <a:rPr lang="ru-RU" sz="2000" dirty="0" err="1" smtClean="0"/>
              <a:t>Клементьева</a:t>
            </a:r>
            <a:r>
              <a:rPr lang="ru-RU" sz="2000" dirty="0" smtClean="0"/>
              <a:t> Т. Б. Играй и запоминай русские слова! Пособие-игра по русскому языку 2009.​</a:t>
            </a:r>
          </a:p>
          <a:p>
            <a:pPr lvl="0"/>
            <a:r>
              <a:rPr lang="ru-RU" sz="2000" dirty="0" smtClean="0"/>
              <a:t>​ Дьяченко Л. С., Чубарова О. Э. Играем с местоимениями: пособие для начинающих изучать русский язык. 2015.​</a:t>
            </a:r>
          </a:p>
          <a:p>
            <a:pPr lvl="0"/>
            <a:r>
              <a:rPr lang="ru-RU" sz="2000" dirty="0" smtClean="0"/>
              <a:t>​ </a:t>
            </a:r>
            <a:r>
              <a:rPr lang="ru-RU" sz="2000" dirty="0" err="1" smtClean="0"/>
              <a:t>Клементьева</a:t>
            </a:r>
            <a:r>
              <a:rPr lang="ru-RU" sz="2000" dirty="0" smtClean="0"/>
              <a:t> Т. Б., Чубарова О. Э. Разноцветные падежи. Лото. 2007.​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викторин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https://kahoot.it</a:t>
            </a:r>
            <a:r>
              <a:rPr lang="ru-RU" dirty="0" smtClean="0"/>
              <a:t>​ 😻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188" y="876113"/>
            <a:ext cx="10515600" cy="3265581"/>
          </a:xfrm>
        </p:spPr>
        <p:txBody>
          <a:bodyPr/>
          <a:lstStyle/>
          <a:p>
            <a:pPr algn="ctr"/>
            <a:r>
              <a:rPr lang="ru-RU" b="1" dirty="0" smtClean="0"/>
              <a:t>Задания для самостоятельной работы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30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/>
              <a:t>Ознакомьтесь со статьёй </a:t>
            </a:r>
            <a:r>
              <a:rPr lang="ru-RU" dirty="0" err="1"/>
              <a:t>Азариной</a:t>
            </a:r>
            <a:r>
              <a:rPr lang="ru-RU" dirty="0"/>
              <a:t> Л.Е. «Игры на уроках РКИ» </a:t>
            </a:r>
            <a:r>
              <a:rPr lang="ru-RU" u="sng" dirty="0">
                <a:hlinkClick r:id="rId3"/>
              </a:rPr>
              <a:t>http://</a:t>
            </a:r>
            <a:r>
              <a:rPr lang="ru-RU" u="sng" dirty="0" smtClean="0">
                <a:hlinkClick r:id="rId3"/>
              </a:rPr>
              <a:t>os.x-pdf.ru/20jazykoznanie/393038-1-praktikum-praktikum-igri-urokah-rki-azarina-centr-mezhdunarodnog.php</a:t>
            </a:r>
            <a:endParaRPr lang="ru-RU" u="sng" dirty="0" smtClean="0"/>
          </a:p>
          <a:p>
            <a:pPr marL="0" lvl="0" indent="0" algn="ctr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Скажите, какие примеры коммуникативных игр Вам показались особенно ценными и какую грамматику они отрабатывают?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/>
              <a:t>Вступите в группу на </a:t>
            </a:r>
            <a:r>
              <a:rPr lang="ru-RU" dirty="0" err="1"/>
              <a:t>Фейсбуке</a:t>
            </a:r>
            <a:r>
              <a:rPr lang="ru-RU" dirty="0"/>
              <a:t> «Игры РКИ» </a:t>
            </a:r>
            <a:r>
              <a:rPr lang="ru-RU" u="sng" dirty="0">
                <a:hlinkClick r:id="rId3"/>
              </a:rPr>
              <a:t>https://www.facebook.com/groups/408614659976624/?notif_id=1575210007579365&amp;notif_t=group_r2j_approved</a:t>
            </a:r>
            <a:r>
              <a:rPr lang="ru-RU" dirty="0"/>
              <a:t>   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Какие идеи игр Вам кажутся наиболее подходящими для аудитории?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863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Придумайте </a:t>
            </a:r>
            <a:r>
              <a:rPr lang="ru-RU" dirty="0"/>
              <a:t>темы дискуссионной игры «Скажи своё мнение»,  о которой говорилось в </a:t>
            </a:r>
            <a:r>
              <a:rPr lang="ru-RU" dirty="0" err="1"/>
              <a:t>вебинаре</a:t>
            </a:r>
            <a:r>
              <a:rPr lang="ru-RU" dirty="0"/>
              <a:t>. Скажите, для какого уровня подойдёт этот материал.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7396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17775" y="1650812"/>
            <a:ext cx="6490448" cy="5032375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Разработайте свою игру с вымышленными героями «Давайте знакомиться</a:t>
            </a:r>
            <a:r>
              <a:rPr lang="ru-RU" dirty="0" smtClean="0"/>
              <a:t>».</a:t>
            </a:r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dirty="0"/>
              <a:t>Необходимо приготовить 10 карточек.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анкете должны быть пункты: Фамилия, Имя, Отчество, Страна, Город, Профессия, Место учёбы/работы, Увлечения, Мечта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92014"/>
              </p:ext>
            </p:extLst>
          </p:nvPr>
        </p:nvGraphicFramePr>
        <p:xfrm>
          <a:off x="1100175" y="1922930"/>
          <a:ext cx="3752215" cy="4413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154"/>
                <a:gridCol w="2015061"/>
              </a:tblGrid>
              <a:tr h="3899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Фамилия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Волков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Александр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Иванович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Возраст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Страна, город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Россия, Санкт-Петербург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Семья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Жена, двое детей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Домашнее животное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Попугай, кролик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Профессия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Артист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47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Место учёбы/работы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Театр комедии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Увлечения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Лыжи, коньки, велосипед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Мечта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Полететь в космос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73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Какие бывают игры?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И РАЗВИТИЕ ОТНОШЕНИЙ («</a:t>
            </a:r>
            <a:r>
              <a:rPr lang="ru-RU" dirty="0" err="1" smtClean="0"/>
              <a:t>айсбрейкеры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ОБОГАЩЕНИЕ И РАЗВИТИЕ СЛОВАРНОГО ЗАПАСА</a:t>
            </a:r>
          </a:p>
          <a:p>
            <a:r>
              <a:rPr lang="ru-RU" dirty="0" smtClean="0"/>
              <a:t>ПОЛУЧЕНИЕ ИНФОРМАЦИИ</a:t>
            </a:r>
          </a:p>
          <a:p>
            <a:r>
              <a:rPr lang="ru-RU" dirty="0" smtClean="0"/>
              <a:t>ДИСКУССИОННЫЕ ИГРЫ </a:t>
            </a:r>
          </a:p>
          <a:p>
            <a:r>
              <a:rPr lang="ru-RU" dirty="0" smtClean="0"/>
              <a:t>СИМУЛЯЦИИ И РОЛЕВЫЕ ИГРЫ </a:t>
            </a:r>
          </a:p>
          <a:p>
            <a:r>
              <a:rPr lang="ru-RU" dirty="0" smtClean="0"/>
              <a:t>РАЗВИТИЕ ТВОРЧЕСКИХ СПОСОБНОСТЕЙ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10235"/>
            <a:ext cx="10739718" cy="4966728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1800" dirty="0"/>
              <a:t>Приготовьте карточки на одну из тем: </a:t>
            </a:r>
          </a:p>
          <a:p>
            <a:pPr lvl="0" algn="ctr"/>
            <a:r>
              <a:rPr lang="ru-RU" sz="1800" dirty="0"/>
              <a:t>«Семья», </a:t>
            </a:r>
          </a:p>
          <a:p>
            <a:pPr lvl="0" algn="ctr"/>
            <a:r>
              <a:rPr lang="ru-RU" sz="1800" dirty="0"/>
              <a:t>«Продукты», </a:t>
            </a:r>
          </a:p>
          <a:p>
            <a:pPr lvl="0" algn="ctr"/>
            <a:r>
              <a:rPr lang="ru-RU" sz="1800" dirty="0"/>
              <a:t>«Профессии»,  </a:t>
            </a:r>
          </a:p>
          <a:p>
            <a:pPr lvl="0" algn="ctr"/>
            <a:r>
              <a:rPr lang="ru-RU" sz="1800" dirty="0"/>
              <a:t>«Животные»,</a:t>
            </a:r>
          </a:p>
          <a:p>
            <a:pPr lvl="0" algn="ctr"/>
            <a:r>
              <a:rPr lang="ru-RU" sz="1800" dirty="0"/>
              <a:t>«Виды спорта», </a:t>
            </a:r>
          </a:p>
          <a:p>
            <a:pPr lvl="0" algn="ctr"/>
            <a:r>
              <a:rPr lang="ru-RU" sz="1800" dirty="0"/>
              <a:t>«Учёба», </a:t>
            </a:r>
          </a:p>
          <a:p>
            <a:pPr lvl="0" algn="ctr"/>
            <a:r>
              <a:rPr lang="ru-RU" sz="1800" dirty="0"/>
              <a:t>«Дом. Названия комнат», </a:t>
            </a:r>
          </a:p>
          <a:p>
            <a:pPr lvl="0" algn="ctr"/>
            <a:r>
              <a:rPr lang="ru-RU" sz="1800" dirty="0"/>
              <a:t>«Дом. Предметы интерьера», </a:t>
            </a:r>
          </a:p>
          <a:p>
            <a:pPr lvl="0" algn="ctr"/>
            <a:r>
              <a:rPr lang="ru-RU" sz="1800" dirty="0"/>
              <a:t>«Деревья. Цветы», </a:t>
            </a:r>
          </a:p>
          <a:p>
            <a:pPr lvl="0" algn="ctr"/>
            <a:r>
              <a:rPr lang="ru-RU" sz="1800" dirty="0"/>
              <a:t>«Достопримечательности мира».</a:t>
            </a:r>
          </a:p>
          <a:p>
            <a:pPr marL="0" indent="0" algn="ctr">
              <a:buNone/>
            </a:pPr>
            <a:r>
              <a:rPr lang="ru-RU" sz="1800" dirty="0"/>
              <a:t>Напишите кратко, как можно с ними работать.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Поделитесь с коллегами </a:t>
            </a:r>
            <a:r>
              <a:rPr lang="ru-RU" sz="1800" dirty="0" smtClean="0">
                <a:sym typeface="Wingdings" pitchFamily="2" charset="2"/>
              </a:rPr>
              <a:t>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7396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2965" y="1973543"/>
            <a:ext cx="10546976" cy="1926104"/>
          </a:xfrm>
        </p:spPr>
        <p:txBody>
          <a:bodyPr/>
          <a:lstStyle/>
          <a:p>
            <a:pPr marL="0" indent="0">
              <a:buNone/>
            </a:pPr>
            <a:r>
              <a:rPr lang="ru-RU" sz="6600" dirty="0" smtClean="0"/>
              <a:t>	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68673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разделить участников на пары?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u="sng" dirty="0" smtClean="0"/>
              <a:t>Ужасные/прекрасные парочки</a:t>
            </a:r>
          </a:p>
          <a:p>
            <a:r>
              <a:rPr lang="ru-RU" dirty="0" smtClean="0"/>
              <a:t>- Пушкин и Дантес</a:t>
            </a:r>
          </a:p>
          <a:p>
            <a:r>
              <a:rPr lang="ru-RU" dirty="0" smtClean="0"/>
              <a:t>- Том и Джерри</a:t>
            </a:r>
          </a:p>
          <a:p>
            <a:r>
              <a:rPr lang="ru-RU" dirty="0" smtClean="0"/>
              <a:t>- Лиса и Колобок</a:t>
            </a:r>
          </a:p>
          <a:p>
            <a:r>
              <a:rPr lang="ru-RU" dirty="0" smtClean="0"/>
              <a:t>- Красавица и Чудовище</a:t>
            </a:r>
          </a:p>
          <a:p>
            <a:r>
              <a:rPr lang="ru-RU" dirty="0" smtClean="0"/>
              <a:t>- Онегин и Татьяна</a:t>
            </a:r>
          </a:p>
          <a:p>
            <a:r>
              <a:rPr lang="ru-RU" dirty="0" smtClean="0"/>
              <a:t>- Раскольников и старуха-процентщица</a:t>
            </a:r>
          </a:p>
          <a:p>
            <a:r>
              <a:rPr lang="ru-RU" dirty="0" smtClean="0"/>
              <a:t>- Наполеон и Кутузов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разделить участников на пары?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u="sng" dirty="0" smtClean="0"/>
              <a:t>Подбери сравнение</a:t>
            </a:r>
          </a:p>
          <a:p>
            <a:r>
              <a:rPr lang="ru-RU" dirty="0" smtClean="0"/>
              <a:t>- Быстрый….как молния</a:t>
            </a:r>
          </a:p>
          <a:p>
            <a:r>
              <a:rPr lang="ru-RU" dirty="0" smtClean="0"/>
              <a:t>- Важный… как павлин</a:t>
            </a:r>
          </a:p>
          <a:p>
            <a:r>
              <a:rPr lang="ru-RU" dirty="0" smtClean="0"/>
              <a:t>- Здоровый… как бык</a:t>
            </a:r>
          </a:p>
          <a:p>
            <a:r>
              <a:rPr lang="ru-RU" dirty="0" smtClean="0"/>
              <a:t>- Лёгкий… как пух</a:t>
            </a:r>
          </a:p>
          <a:p>
            <a:r>
              <a:rPr lang="ru-RU" dirty="0" smtClean="0"/>
              <a:t>- Медленный…как черепаха</a:t>
            </a:r>
          </a:p>
          <a:p>
            <a:r>
              <a:rPr lang="ru-RU" dirty="0" smtClean="0"/>
              <a:t>- Плоский… как блин</a:t>
            </a:r>
          </a:p>
          <a:p>
            <a:r>
              <a:rPr lang="ru-RU" dirty="0" smtClean="0"/>
              <a:t>- Упрямый…как </a:t>
            </a:r>
            <a:r>
              <a:rPr lang="ru-RU" dirty="0" err="1" smtClean="0"/>
              <a:t>осёл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разделить участников на пары?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«</a:t>
            </a:r>
            <a:r>
              <a:rPr lang="ru-RU" u="sng" dirty="0" smtClean="0"/>
              <a:t>Загадочные» пары</a:t>
            </a:r>
          </a:p>
          <a:p>
            <a:pPr>
              <a:buNone/>
            </a:pPr>
            <a:r>
              <a:rPr lang="ru-RU" dirty="0" smtClean="0"/>
              <a:t>Можно использовать шуточные загадки:</a:t>
            </a:r>
          </a:p>
          <a:p>
            <a:pPr>
              <a:buNone/>
            </a:pPr>
            <a:r>
              <a:rPr lang="ru-RU" dirty="0" smtClean="0"/>
              <a:t>- «Когда лошадь искупают, какая она бывает?» -Мокрая;</a:t>
            </a:r>
          </a:p>
          <a:p>
            <a:pPr>
              <a:buNone/>
            </a:pPr>
            <a:r>
              <a:rPr lang="ru-RU" dirty="0" smtClean="0"/>
              <a:t>- «По чему цыплёнок перебежал дорогу?» - По асфальту;</a:t>
            </a:r>
          </a:p>
          <a:p>
            <a:pPr>
              <a:buFontTx/>
              <a:buChar char="-"/>
            </a:pPr>
            <a:r>
              <a:rPr lang="ru-RU" dirty="0" smtClean="0"/>
              <a:t>«Что тяжелее килограмм пуха или килограмм железа» и т.п.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lvl="0"/>
            <a:r>
              <a:rPr lang="ru-RU" dirty="0" smtClean="0"/>
              <a:t>Также могут быть </a:t>
            </a:r>
            <a:r>
              <a:rPr lang="ru-RU" u="sng" dirty="0" smtClean="0"/>
              <a:t>парные карточки</a:t>
            </a:r>
            <a:r>
              <a:rPr lang="ru-RU" dirty="0" smtClean="0"/>
              <a:t>: страны и их столицы, слова-антонимы, страны и их национальные блюда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ранты\Палестина\art_quality-cloth-background-widescreen--01_34-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886"/>
            <a:ext cx="12192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разделить участников на МИНИ-ГРУППЫ 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 Напишите слова, состоящие из нужного количества букв (по числу учащихся в группе), разрежьте их по буквам и раздайте буквы учащимся. Группы образуются, когда учащиеся составляют слова из отдельных букв, например: мышь, слон, лось, коза.</a:t>
            </a:r>
          </a:p>
          <a:p>
            <a:r>
              <a:rPr lang="ru-RU" sz="2000" dirty="0" smtClean="0"/>
              <a:t> До начала занятия прикрепите к нижней части каждого сидения листок бумаги. Листочки могут быть разного цвета, разной формы, с разными картинками. В состав группы войдут учащиеся, которым достались одинаковые карточки.</a:t>
            </a:r>
          </a:p>
          <a:p>
            <a:r>
              <a:rPr lang="ru-RU" sz="2000" dirty="0" smtClean="0"/>
              <a:t> Попросите учащихся рассчитаться по номерам, например, от 1 до 5; потом все «единицы» собираются в одну группу, все «двойки» в другую и т.д.</a:t>
            </a:r>
          </a:p>
          <a:p>
            <a:r>
              <a:rPr lang="ru-RU" sz="2000" dirty="0" smtClean="0"/>
              <a:t> По месту любимого отдыха: горы, море, лес / по любимой национальной кухне / по любимому цвету и пр. (количество участников в каждой группе может оказаться неравным)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2634</Words>
  <Application>Microsoft Office PowerPoint</Application>
  <PresentationFormat>Произвольный</PresentationFormat>
  <Paragraphs>300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Office 主题​​</vt:lpstr>
      <vt:lpstr>Игры на уроках РКИ</vt:lpstr>
      <vt:lpstr>План вебинара </vt:lpstr>
      <vt:lpstr>Игра как психологическая разгрузка</vt:lpstr>
      <vt:lpstr>Функции игр</vt:lpstr>
      <vt:lpstr>Какие бывают игры?  </vt:lpstr>
      <vt:lpstr>Как разделить участников на пары? </vt:lpstr>
      <vt:lpstr>Как разделить участников на пары? </vt:lpstr>
      <vt:lpstr>Как разделить участников на пары? </vt:lpstr>
      <vt:lpstr> Как разделить участников на МИНИ-ГРУППЫ ?  </vt:lpstr>
      <vt:lpstr>  О чём бы нам поговорить?  </vt:lpstr>
      <vt:lpstr>О чём бы нам поговорить?</vt:lpstr>
      <vt:lpstr>О чём бы нам поговорить?</vt:lpstr>
      <vt:lpstr>О чём бы нам поговорить?</vt:lpstr>
      <vt:lpstr>  Организация игры  </vt:lpstr>
      <vt:lpstr>Важные условия успешной организации игры на уроке  </vt:lpstr>
      <vt:lpstr>Важные условия успешной организации игры на уроке  </vt:lpstr>
      <vt:lpstr>Важные условия успешной организации игры на уроке  </vt:lpstr>
      <vt:lpstr>Как сделана хорошая игра?  </vt:lpstr>
      <vt:lpstr>Как сделана хорошая игра?</vt:lpstr>
      <vt:lpstr>Как сделана хорошая игра?</vt:lpstr>
      <vt:lpstr>Как сделана хорошая игра?</vt:lpstr>
      <vt:lpstr>Как сделана хорошая игра?</vt:lpstr>
      <vt:lpstr>Как сделана хорошая игра?</vt:lpstr>
      <vt:lpstr>Как сделана хорошая игра?</vt:lpstr>
      <vt:lpstr>Как сделана хорошая игра?</vt:lpstr>
      <vt:lpstr>Как организовать игру на уроке РКИ? </vt:lpstr>
      <vt:lpstr>Подведение итогов игры </vt:lpstr>
      <vt:lpstr>Игра «Таинственные незнакомцы»</vt:lpstr>
      <vt:lpstr>Проведение </vt:lpstr>
      <vt:lpstr>Вариант (отработка косвенной речи)  </vt:lpstr>
      <vt:lpstr>  Игра Умная мышь</vt:lpstr>
      <vt:lpstr>Проведение игры  </vt:lpstr>
      <vt:lpstr>Как организовать хорошую дискуссию?  </vt:lpstr>
      <vt:lpstr>Правила  дискуссии </vt:lpstr>
      <vt:lpstr>Задачи лидера  </vt:lpstr>
      <vt:lpstr>Что нужно знать о ролевых играх? Преимущества и проблемы </vt:lpstr>
      <vt:lpstr>Что нужно знать о ролевых играх? Преимущества и проблемы</vt:lpstr>
      <vt:lpstr>Игра «Кораблекрушение»  </vt:lpstr>
      <vt:lpstr>Проведение игры</vt:lpstr>
      <vt:lpstr>Ключ к игре (Список вещей первой необходимости от профессиональных спасателей)</vt:lpstr>
      <vt:lpstr>Список литературы по теме «Игры на уроках РКИ» </vt:lpstr>
      <vt:lpstr>Список литературы по теме «Игры на уроках РКИ»</vt:lpstr>
      <vt:lpstr>Список литературы по теме «Игры на уроках РКИ»</vt:lpstr>
      <vt:lpstr>Создание викторин</vt:lpstr>
      <vt:lpstr>Задания для самостоятельной работы</vt:lpstr>
      <vt:lpstr>Задание 1. </vt:lpstr>
      <vt:lpstr>Задание 2.</vt:lpstr>
      <vt:lpstr>Задание 3.</vt:lpstr>
      <vt:lpstr>Задание 4</vt:lpstr>
      <vt:lpstr>Задание 5.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派大馨 </dc:creator>
  <cp:lastModifiedBy>Андрей</cp:lastModifiedBy>
  <cp:revision>252</cp:revision>
  <dcterms:created xsi:type="dcterms:W3CDTF">1900-01-01T00:00:00Z</dcterms:created>
  <dcterms:modified xsi:type="dcterms:W3CDTF">2019-12-01T15:00:28Z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2052-9.1.2</vt:lpwstr>
  </property>
</Properties>
</file>